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27"/>
  </p:notesMasterIdLst>
  <p:sldIdLst>
    <p:sldId id="256" r:id="rId2"/>
    <p:sldId id="285" r:id="rId3"/>
    <p:sldId id="297" r:id="rId4"/>
    <p:sldId id="269" r:id="rId5"/>
    <p:sldId id="287" r:id="rId6"/>
    <p:sldId id="290" r:id="rId7"/>
    <p:sldId id="308" r:id="rId8"/>
    <p:sldId id="306" r:id="rId9"/>
    <p:sldId id="307" r:id="rId10"/>
    <p:sldId id="298" r:id="rId11"/>
    <p:sldId id="301" r:id="rId12"/>
    <p:sldId id="310" r:id="rId13"/>
    <p:sldId id="311" r:id="rId14"/>
    <p:sldId id="312" r:id="rId15"/>
    <p:sldId id="302" r:id="rId16"/>
    <p:sldId id="313" r:id="rId17"/>
    <p:sldId id="314" r:id="rId18"/>
    <p:sldId id="315" r:id="rId19"/>
    <p:sldId id="316" r:id="rId20"/>
    <p:sldId id="320" r:id="rId21"/>
    <p:sldId id="299" r:id="rId22"/>
    <p:sldId id="318" r:id="rId23"/>
    <p:sldId id="300" r:id="rId24"/>
    <p:sldId id="303" r:id="rId25"/>
    <p:sldId id="304"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3359EC"/>
    <a:srgbClr val="4B70FF"/>
    <a:srgbClr val="552C9F"/>
    <a:srgbClr val="FFFFFF"/>
    <a:srgbClr val="323232"/>
    <a:srgbClr val="595959"/>
    <a:srgbClr val="5CD344"/>
    <a:srgbClr val="5DD345"/>
    <a:srgbClr val="DAED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5157"/>
    <p:restoredTop sz="72812"/>
  </p:normalViewPr>
  <p:slideViewPr>
    <p:cSldViewPr snapToGrid="0" snapToObjects="1" showGuides="1">
      <p:cViewPr varScale="1">
        <p:scale>
          <a:sx n="105" d="100"/>
          <a:sy n="105" d="100"/>
        </p:scale>
        <p:origin x="200" y="21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diagrams/_rels/data1.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image" Target="../media/image49.jpg"/><Relationship Id="rId1" Type="http://schemas.openxmlformats.org/officeDocument/2006/relationships/image" Target="../media/image48.jpg"/><Relationship Id="rId5" Type="http://schemas.openxmlformats.org/officeDocument/2006/relationships/image" Target="../media/image52.jpg"/><Relationship Id="rId4" Type="http://schemas.openxmlformats.org/officeDocument/2006/relationships/image" Target="../media/image51.jpg"/></Relationships>
</file>

<file path=ppt/diagrams/_rels/drawing1.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image" Target="../media/image49.jpg"/><Relationship Id="rId1" Type="http://schemas.openxmlformats.org/officeDocument/2006/relationships/image" Target="../media/image48.jpg"/><Relationship Id="rId5" Type="http://schemas.openxmlformats.org/officeDocument/2006/relationships/image" Target="../media/image52.jpg"/><Relationship Id="rId4" Type="http://schemas.openxmlformats.org/officeDocument/2006/relationships/image" Target="../media/image51.jpg"/></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12C87DA-E2D2-F743-A3D5-EECDBA1ACF0A}" type="doc">
      <dgm:prSet loTypeId="urn:microsoft.com/office/officeart/2005/8/layout/hProcess10" loCatId="process" qsTypeId="urn:microsoft.com/office/officeart/2005/8/quickstyle/simple1" qsCatId="simple" csTypeId="urn:microsoft.com/office/officeart/2005/8/colors/colorful4" csCatId="colorful" phldr="1"/>
      <dgm:spPr/>
      <dgm:t>
        <a:bodyPr/>
        <a:lstStyle/>
        <a:p>
          <a:endParaRPr lang="en-US"/>
        </a:p>
      </dgm:t>
    </dgm:pt>
    <dgm:pt modelId="{FCFEEEDF-4FE8-8C46-A424-6EEA9EC75391}">
      <dgm:prSet phldrT="[Text]" custT="1"/>
      <dgm:spPr/>
      <dgm:t>
        <a:bodyPr/>
        <a:lstStyle/>
        <a:p>
          <a:pPr algn="ctr">
            <a:lnSpc>
              <a:spcPct val="85000"/>
            </a:lnSpc>
            <a:spcAft>
              <a:spcPts val="600"/>
            </a:spcAft>
          </a:pPr>
          <a:r>
            <a:rPr lang="en-US" sz="1800" b="1" dirty="0"/>
            <a:t>Requirements</a:t>
          </a:r>
        </a:p>
      </dgm:t>
    </dgm:pt>
    <dgm:pt modelId="{5FC88CF8-9D76-B345-B207-A749964E4E0B}" type="parTrans" cxnId="{D4145D24-2EC0-F944-AD8C-748F3835807B}">
      <dgm:prSet/>
      <dgm:spPr/>
      <dgm:t>
        <a:bodyPr/>
        <a:lstStyle/>
        <a:p>
          <a:endParaRPr lang="en-US"/>
        </a:p>
      </dgm:t>
    </dgm:pt>
    <dgm:pt modelId="{E93E5D35-B119-334D-A6D5-AF579A62CFAF}" type="sibTrans" cxnId="{D4145D24-2EC0-F944-AD8C-748F3835807B}">
      <dgm:prSet/>
      <dgm:spPr/>
      <dgm:t>
        <a:bodyPr/>
        <a:lstStyle/>
        <a:p>
          <a:endParaRPr lang="en-US"/>
        </a:p>
      </dgm:t>
    </dgm:pt>
    <dgm:pt modelId="{9494147F-3F46-AA4F-AB71-D70E940D28A2}">
      <dgm:prSet phldrT="[Text]" custT="1"/>
      <dgm:spPr/>
      <dgm:t>
        <a:bodyPr/>
        <a:lstStyle/>
        <a:p>
          <a:pPr algn="l">
            <a:lnSpc>
              <a:spcPct val="85000"/>
            </a:lnSpc>
            <a:spcAft>
              <a:spcPts val="600"/>
            </a:spcAft>
          </a:pPr>
          <a:r>
            <a:rPr lang="en-US" sz="1600" dirty="0"/>
            <a:t>Include Accessibility</a:t>
          </a:r>
        </a:p>
      </dgm:t>
    </dgm:pt>
    <dgm:pt modelId="{3DDB6726-AFD5-C140-A250-127415503439}" type="parTrans" cxnId="{46257537-FAAE-6E45-8084-AF3DCC268A4B}">
      <dgm:prSet/>
      <dgm:spPr/>
      <dgm:t>
        <a:bodyPr/>
        <a:lstStyle/>
        <a:p>
          <a:endParaRPr lang="en-US"/>
        </a:p>
      </dgm:t>
    </dgm:pt>
    <dgm:pt modelId="{006BEB28-65F0-B748-AD01-741340379C3F}" type="sibTrans" cxnId="{46257537-FAAE-6E45-8084-AF3DCC268A4B}">
      <dgm:prSet/>
      <dgm:spPr/>
      <dgm:t>
        <a:bodyPr/>
        <a:lstStyle/>
        <a:p>
          <a:endParaRPr lang="en-US"/>
        </a:p>
      </dgm:t>
    </dgm:pt>
    <dgm:pt modelId="{C912ADBB-7E52-2D48-8AB1-7A88FE1CD3CA}">
      <dgm:prSet phldrT="[Text]" custT="1"/>
      <dgm:spPr/>
      <dgm:t>
        <a:bodyPr/>
        <a:lstStyle/>
        <a:p>
          <a:pPr algn="l">
            <a:lnSpc>
              <a:spcPct val="85000"/>
            </a:lnSpc>
            <a:spcAft>
              <a:spcPts val="600"/>
            </a:spcAft>
          </a:pPr>
          <a:r>
            <a:rPr lang="en-US" sz="1600" dirty="0"/>
            <a:t>Checklists</a:t>
          </a:r>
        </a:p>
      </dgm:t>
    </dgm:pt>
    <dgm:pt modelId="{D9D23F24-2773-0E4E-909F-9A058039C526}" type="parTrans" cxnId="{F652E800-68CE-1D47-9A5D-297985C62522}">
      <dgm:prSet/>
      <dgm:spPr/>
      <dgm:t>
        <a:bodyPr/>
        <a:lstStyle/>
        <a:p>
          <a:endParaRPr lang="en-US"/>
        </a:p>
      </dgm:t>
    </dgm:pt>
    <dgm:pt modelId="{4349D992-B8EB-2A46-BABD-0CD4FC138F0F}" type="sibTrans" cxnId="{F652E800-68CE-1D47-9A5D-297985C62522}">
      <dgm:prSet/>
      <dgm:spPr/>
      <dgm:t>
        <a:bodyPr/>
        <a:lstStyle/>
        <a:p>
          <a:endParaRPr lang="en-US"/>
        </a:p>
      </dgm:t>
    </dgm:pt>
    <dgm:pt modelId="{D93077BA-87D4-204D-B1EC-C3B124C84103}">
      <dgm:prSet phldrT="[Text]" custT="1"/>
      <dgm:spPr/>
      <dgm:t>
        <a:bodyPr/>
        <a:lstStyle/>
        <a:p>
          <a:pPr algn="ctr">
            <a:lnSpc>
              <a:spcPct val="85000"/>
            </a:lnSpc>
            <a:spcAft>
              <a:spcPts val="600"/>
            </a:spcAft>
          </a:pPr>
          <a:r>
            <a:rPr lang="en-US" sz="1800" b="1" dirty="0"/>
            <a:t>Design</a:t>
          </a:r>
          <a:endParaRPr lang="en-US" sz="1600" b="1" dirty="0"/>
        </a:p>
      </dgm:t>
    </dgm:pt>
    <dgm:pt modelId="{5071464C-32B5-9F4E-B0E3-516E8383EB08}" type="parTrans" cxnId="{A990D358-9199-A641-B412-B56B9165F615}">
      <dgm:prSet/>
      <dgm:spPr/>
      <dgm:t>
        <a:bodyPr/>
        <a:lstStyle/>
        <a:p>
          <a:endParaRPr lang="en-US"/>
        </a:p>
      </dgm:t>
    </dgm:pt>
    <dgm:pt modelId="{04BFE1DE-C80A-7B48-BB21-7108A7DAB86C}" type="sibTrans" cxnId="{A990D358-9199-A641-B412-B56B9165F615}">
      <dgm:prSet/>
      <dgm:spPr/>
      <dgm:t>
        <a:bodyPr/>
        <a:lstStyle/>
        <a:p>
          <a:endParaRPr lang="en-US"/>
        </a:p>
      </dgm:t>
    </dgm:pt>
    <dgm:pt modelId="{16FA1966-44D8-7B48-BE27-13ACDF099AE3}">
      <dgm:prSet phldrT="[Text]" custT="1"/>
      <dgm:spPr/>
      <dgm:t>
        <a:bodyPr/>
        <a:lstStyle/>
        <a:p>
          <a:pPr algn="l">
            <a:lnSpc>
              <a:spcPct val="85000"/>
            </a:lnSpc>
            <a:spcAft>
              <a:spcPts val="600"/>
            </a:spcAft>
          </a:pPr>
          <a:r>
            <a:rPr lang="en-US" sz="1600" dirty="0"/>
            <a:t>Style Guide</a:t>
          </a:r>
        </a:p>
      </dgm:t>
    </dgm:pt>
    <dgm:pt modelId="{75F86092-BE6E-A64D-B81C-5F42996D5260}" type="parTrans" cxnId="{797C9C7C-325B-394D-88B6-F96136C5FC23}">
      <dgm:prSet/>
      <dgm:spPr/>
      <dgm:t>
        <a:bodyPr/>
        <a:lstStyle/>
        <a:p>
          <a:endParaRPr lang="en-US"/>
        </a:p>
      </dgm:t>
    </dgm:pt>
    <dgm:pt modelId="{F2D1B47F-EBA4-3C47-85CB-12896F40DD15}" type="sibTrans" cxnId="{797C9C7C-325B-394D-88B6-F96136C5FC23}">
      <dgm:prSet/>
      <dgm:spPr/>
      <dgm:t>
        <a:bodyPr/>
        <a:lstStyle/>
        <a:p>
          <a:endParaRPr lang="en-US"/>
        </a:p>
      </dgm:t>
    </dgm:pt>
    <dgm:pt modelId="{32A3F925-BE57-1340-ADB3-55E6DC5EF463}">
      <dgm:prSet phldrT="[Text]" custT="1"/>
      <dgm:spPr/>
      <dgm:t>
        <a:bodyPr/>
        <a:lstStyle/>
        <a:p>
          <a:pPr algn="l">
            <a:lnSpc>
              <a:spcPct val="85000"/>
            </a:lnSpc>
            <a:spcAft>
              <a:spcPts val="600"/>
            </a:spcAft>
          </a:pPr>
          <a:r>
            <a:rPr lang="en-US" sz="1600" dirty="0"/>
            <a:t>Consult PWDs</a:t>
          </a:r>
        </a:p>
      </dgm:t>
    </dgm:pt>
    <dgm:pt modelId="{37B0B87F-B64A-714B-A4C1-6183F3887BDE}" type="parTrans" cxnId="{1A2F404C-10DD-8F45-8487-99EC45BDD692}">
      <dgm:prSet/>
      <dgm:spPr/>
      <dgm:t>
        <a:bodyPr/>
        <a:lstStyle/>
        <a:p>
          <a:endParaRPr lang="en-US"/>
        </a:p>
      </dgm:t>
    </dgm:pt>
    <dgm:pt modelId="{CB398DA0-8934-6F48-986F-0556B39F878C}" type="sibTrans" cxnId="{1A2F404C-10DD-8F45-8487-99EC45BDD692}">
      <dgm:prSet/>
      <dgm:spPr/>
      <dgm:t>
        <a:bodyPr/>
        <a:lstStyle/>
        <a:p>
          <a:endParaRPr lang="en-US"/>
        </a:p>
      </dgm:t>
    </dgm:pt>
    <dgm:pt modelId="{13D8AD39-E108-4143-9947-C1B71A0F9B4D}">
      <dgm:prSet phldrT="[Text]" custT="1"/>
      <dgm:spPr/>
      <dgm:t>
        <a:bodyPr/>
        <a:lstStyle/>
        <a:p>
          <a:pPr algn="ctr">
            <a:lnSpc>
              <a:spcPct val="85000"/>
            </a:lnSpc>
            <a:spcAft>
              <a:spcPts val="500"/>
            </a:spcAft>
          </a:pPr>
          <a:r>
            <a:rPr lang="en-US" sz="1800" b="1" dirty="0"/>
            <a:t>Development</a:t>
          </a:r>
          <a:endParaRPr lang="en-US" sz="1600" b="1" dirty="0"/>
        </a:p>
      </dgm:t>
    </dgm:pt>
    <dgm:pt modelId="{837B4B59-EA8A-644B-A58E-80832B40FF14}" type="parTrans" cxnId="{D65014F5-4047-7B4C-9FF9-3FF09438216E}">
      <dgm:prSet/>
      <dgm:spPr/>
      <dgm:t>
        <a:bodyPr/>
        <a:lstStyle/>
        <a:p>
          <a:endParaRPr lang="en-US"/>
        </a:p>
      </dgm:t>
    </dgm:pt>
    <dgm:pt modelId="{EFF493C7-66D0-534F-98A6-B9BE08F500C8}" type="sibTrans" cxnId="{D65014F5-4047-7B4C-9FF9-3FF09438216E}">
      <dgm:prSet/>
      <dgm:spPr/>
      <dgm:t>
        <a:bodyPr/>
        <a:lstStyle/>
        <a:p>
          <a:endParaRPr lang="en-US"/>
        </a:p>
      </dgm:t>
    </dgm:pt>
    <dgm:pt modelId="{E58A15B7-DCD0-974B-B0A3-6A5ACB2B5F2C}">
      <dgm:prSet phldrT="[Text]" custT="1"/>
      <dgm:spPr/>
      <dgm:t>
        <a:bodyPr/>
        <a:lstStyle/>
        <a:p>
          <a:pPr algn="l">
            <a:lnSpc>
              <a:spcPct val="85000"/>
            </a:lnSpc>
            <a:spcAft>
              <a:spcPts val="500"/>
            </a:spcAft>
          </a:pPr>
          <a:r>
            <a:rPr lang="en-US" sz="1600" dirty="0"/>
            <a:t>Follow Best Practices </a:t>
          </a:r>
        </a:p>
      </dgm:t>
    </dgm:pt>
    <dgm:pt modelId="{33A06D6A-3AC1-FA48-8430-96E0EF73C565}" type="parTrans" cxnId="{B7F5B2AE-95F0-984B-94A8-A3C3EB934AF0}">
      <dgm:prSet/>
      <dgm:spPr/>
      <dgm:t>
        <a:bodyPr/>
        <a:lstStyle/>
        <a:p>
          <a:endParaRPr lang="en-US"/>
        </a:p>
      </dgm:t>
    </dgm:pt>
    <dgm:pt modelId="{49DD134F-A902-F843-8401-FB4F5ECA89B7}" type="sibTrans" cxnId="{B7F5B2AE-95F0-984B-94A8-A3C3EB934AF0}">
      <dgm:prSet/>
      <dgm:spPr/>
      <dgm:t>
        <a:bodyPr/>
        <a:lstStyle/>
        <a:p>
          <a:endParaRPr lang="en-US"/>
        </a:p>
      </dgm:t>
    </dgm:pt>
    <dgm:pt modelId="{1A4B816B-0DC4-E443-BB78-A34F43BEE0B5}">
      <dgm:prSet phldrT="[Text]" custT="1"/>
      <dgm:spPr/>
      <dgm:t>
        <a:bodyPr/>
        <a:lstStyle/>
        <a:p>
          <a:pPr algn="ctr">
            <a:lnSpc>
              <a:spcPct val="85000"/>
            </a:lnSpc>
            <a:spcAft>
              <a:spcPts val="600"/>
            </a:spcAft>
          </a:pPr>
          <a:r>
            <a:rPr lang="en-US" sz="1800" b="1" dirty="0"/>
            <a:t>QA/Testing</a:t>
          </a:r>
        </a:p>
      </dgm:t>
    </dgm:pt>
    <dgm:pt modelId="{B044E7A1-7271-DA48-B426-EEB7BDBBA60C}" type="parTrans" cxnId="{BAACA03B-A365-1544-8D52-B7ADCFB62E03}">
      <dgm:prSet/>
      <dgm:spPr/>
      <dgm:t>
        <a:bodyPr/>
        <a:lstStyle/>
        <a:p>
          <a:endParaRPr lang="en-US"/>
        </a:p>
      </dgm:t>
    </dgm:pt>
    <dgm:pt modelId="{1AA9B40C-3E31-3745-BD03-2B65E3EB9A6A}" type="sibTrans" cxnId="{BAACA03B-A365-1544-8D52-B7ADCFB62E03}">
      <dgm:prSet/>
      <dgm:spPr/>
      <dgm:t>
        <a:bodyPr/>
        <a:lstStyle/>
        <a:p>
          <a:endParaRPr lang="en-US"/>
        </a:p>
      </dgm:t>
    </dgm:pt>
    <dgm:pt modelId="{AEB60B37-7B82-6D47-9934-A5B33CAA7EA1}">
      <dgm:prSet phldrT="[Text]" custT="1"/>
      <dgm:spPr/>
      <dgm:t>
        <a:bodyPr/>
        <a:lstStyle/>
        <a:p>
          <a:pPr algn="ctr">
            <a:lnSpc>
              <a:spcPct val="85000"/>
            </a:lnSpc>
            <a:spcAft>
              <a:spcPts val="600"/>
            </a:spcAft>
          </a:pPr>
          <a:r>
            <a:rPr lang="en-US" sz="1800" b="1" dirty="0"/>
            <a:t>Release</a:t>
          </a:r>
          <a:endParaRPr lang="en-US" sz="1600" b="1" dirty="0"/>
        </a:p>
      </dgm:t>
    </dgm:pt>
    <dgm:pt modelId="{2E40F9A6-4284-0A4E-83FE-71F147540572}" type="parTrans" cxnId="{9FA222E5-48A5-0043-A2A4-4E126EB62296}">
      <dgm:prSet/>
      <dgm:spPr/>
      <dgm:t>
        <a:bodyPr/>
        <a:lstStyle/>
        <a:p>
          <a:endParaRPr lang="en-US"/>
        </a:p>
      </dgm:t>
    </dgm:pt>
    <dgm:pt modelId="{03EFCE42-3FD3-1447-95FB-28CB7980E667}" type="sibTrans" cxnId="{9FA222E5-48A5-0043-A2A4-4E126EB62296}">
      <dgm:prSet/>
      <dgm:spPr/>
      <dgm:t>
        <a:bodyPr/>
        <a:lstStyle/>
        <a:p>
          <a:endParaRPr lang="en-US"/>
        </a:p>
      </dgm:t>
    </dgm:pt>
    <dgm:pt modelId="{093147B8-4B43-9A42-8369-68C7D983014B}">
      <dgm:prSet phldrT="[Text]" custT="1"/>
      <dgm:spPr/>
      <dgm:t>
        <a:bodyPr/>
        <a:lstStyle/>
        <a:p>
          <a:pPr algn="l">
            <a:lnSpc>
              <a:spcPct val="85000"/>
            </a:lnSpc>
            <a:spcAft>
              <a:spcPts val="600"/>
            </a:spcAft>
          </a:pPr>
          <a:r>
            <a:rPr lang="en-US" sz="1600" dirty="0"/>
            <a:t>Accessibility Tests by Need</a:t>
          </a:r>
        </a:p>
      </dgm:t>
    </dgm:pt>
    <dgm:pt modelId="{14885BE4-F08F-5343-9F49-1D79004BE58A}" type="parTrans" cxnId="{2F4D5F4D-30B0-DE45-B4B5-8ADB4C573722}">
      <dgm:prSet/>
      <dgm:spPr/>
      <dgm:t>
        <a:bodyPr/>
        <a:lstStyle/>
        <a:p>
          <a:endParaRPr lang="en-US"/>
        </a:p>
      </dgm:t>
    </dgm:pt>
    <dgm:pt modelId="{937F5028-87F0-2A46-8732-6377F41D476B}" type="sibTrans" cxnId="{2F4D5F4D-30B0-DE45-B4B5-8ADB4C573722}">
      <dgm:prSet/>
      <dgm:spPr/>
      <dgm:t>
        <a:bodyPr/>
        <a:lstStyle/>
        <a:p>
          <a:endParaRPr lang="en-US"/>
        </a:p>
      </dgm:t>
    </dgm:pt>
    <dgm:pt modelId="{FED51CB9-48AF-3A40-9521-88159E55E043}">
      <dgm:prSet phldrT="[Text]" custT="1"/>
      <dgm:spPr/>
      <dgm:t>
        <a:bodyPr/>
        <a:lstStyle/>
        <a:p>
          <a:pPr algn="l">
            <a:lnSpc>
              <a:spcPct val="85000"/>
            </a:lnSpc>
            <a:spcAft>
              <a:spcPts val="600"/>
            </a:spcAft>
          </a:pPr>
          <a:r>
            <a:rPr lang="en-US" sz="1600" dirty="0"/>
            <a:t>Document Features</a:t>
          </a:r>
        </a:p>
      </dgm:t>
    </dgm:pt>
    <dgm:pt modelId="{3594DA30-0173-5A4E-B185-DC7C37EC1774}" type="parTrans" cxnId="{95CC03CC-1D54-6C49-A9EB-3EBAB7D8B69C}">
      <dgm:prSet/>
      <dgm:spPr/>
      <dgm:t>
        <a:bodyPr/>
        <a:lstStyle/>
        <a:p>
          <a:endParaRPr lang="en-US"/>
        </a:p>
      </dgm:t>
    </dgm:pt>
    <dgm:pt modelId="{C268FD32-88C9-594B-9E96-1FBBE5B52475}" type="sibTrans" cxnId="{95CC03CC-1D54-6C49-A9EB-3EBAB7D8B69C}">
      <dgm:prSet/>
      <dgm:spPr/>
      <dgm:t>
        <a:bodyPr/>
        <a:lstStyle/>
        <a:p>
          <a:endParaRPr lang="en-US"/>
        </a:p>
      </dgm:t>
    </dgm:pt>
    <dgm:pt modelId="{01D7E068-6DC8-6A4C-834F-D4F19454F395}">
      <dgm:prSet phldrT="[Text]" custT="1"/>
      <dgm:spPr/>
      <dgm:t>
        <a:bodyPr/>
        <a:lstStyle/>
        <a:p>
          <a:pPr algn="l">
            <a:lnSpc>
              <a:spcPct val="85000"/>
            </a:lnSpc>
            <a:spcAft>
              <a:spcPts val="600"/>
            </a:spcAft>
          </a:pPr>
          <a:r>
            <a:rPr lang="en-US" sz="1600" dirty="0"/>
            <a:t>Accessible Support</a:t>
          </a:r>
        </a:p>
      </dgm:t>
    </dgm:pt>
    <dgm:pt modelId="{BFFA75F1-560D-6049-B427-2AA2B0245AB1}" type="parTrans" cxnId="{BEE7393B-C603-CC47-BB82-0C0C782490A7}">
      <dgm:prSet/>
      <dgm:spPr/>
      <dgm:t>
        <a:bodyPr/>
        <a:lstStyle/>
        <a:p>
          <a:endParaRPr lang="en-US"/>
        </a:p>
      </dgm:t>
    </dgm:pt>
    <dgm:pt modelId="{C17337CE-A747-9A41-94A0-C8FEA66744F6}" type="sibTrans" cxnId="{BEE7393B-C603-CC47-BB82-0C0C782490A7}">
      <dgm:prSet/>
      <dgm:spPr/>
      <dgm:t>
        <a:bodyPr/>
        <a:lstStyle/>
        <a:p>
          <a:endParaRPr lang="en-US"/>
        </a:p>
      </dgm:t>
    </dgm:pt>
    <dgm:pt modelId="{BD8D6913-38A5-E548-87EA-E047B8D2C5A1}">
      <dgm:prSet phldrT="[Text]" custT="1"/>
      <dgm:spPr/>
      <dgm:t>
        <a:bodyPr/>
        <a:lstStyle/>
        <a:p>
          <a:pPr algn="l">
            <a:lnSpc>
              <a:spcPct val="85000"/>
            </a:lnSpc>
            <a:spcAft>
              <a:spcPts val="600"/>
            </a:spcAft>
          </a:pPr>
          <a:r>
            <a:rPr lang="en-US" sz="1600" dirty="0"/>
            <a:t>VPATs</a:t>
          </a:r>
        </a:p>
      </dgm:t>
    </dgm:pt>
    <dgm:pt modelId="{52FD15C3-9C5C-0045-B152-436B0F5AA29B}" type="parTrans" cxnId="{1ADFFBC3-4C99-824C-8821-829C603D572B}">
      <dgm:prSet/>
      <dgm:spPr/>
      <dgm:t>
        <a:bodyPr/>
        <a:lstStyle/>
        <a:p>
          <a:endParaRPr lang="en-US"/>
        </a:p>
      </dgm:t>
    </dgm:pt>
    <dgm:pt modelId="{49C4F346-13C3-EC47-9553-58679E933F88}" type="sibTrans" cxnId="{1ADFFBC3-4C99-824C-8821-829C603D572B}">
      <dgm:prSet/>
      <dgm:spPr/>
      <dgm:t>
        <a:bodyPr/>
        <a:lstStyle/>
        <a:p>
          <a:endParaRPr lang="en-US"/>
        </a:p>
      </dgm:t>
    </dgm:pt>
    <dgm:pt modelId="{A4FACC7D-2F02-914F-8274-C990554E6960}">
      <dgm:prSet phldrT="[Text]" custT="1"/>
      <dgm:spPr/>
      <dgm:t>
        <a:bodyPr/>
        <a:lstStyle/>
        <a:p>
          <a:pPr algn="l">
            <a:lnSpc>
              <a:spcPct val="85000"/>
            </a:lnSpc>
            <a:spcAft>
              <a:spcPts val="600"/>
            </a:spcAft>
          </a:pPr>
          <a:r>
            <a:rPr lang="en-US" sz="1600" dirty="0"/>
            <a:t>Design Alternatives</a:t>
          </a:r>
        </a:p>
      </dgm:t>
    </dgm:pt>
    <dgm:pt modelId="{AE3A34AF-A571-884B-A768-5D813B628D36}" type="parTrans" cxnId="{EBCE4294-7F12-584F-8BEE-4D6B8F5CFB9C}">
      <dgm:prSet/>
      <dgm:spPr/>
      <dgm:t>
        <a:bodyPr/>
        <a:lstStyle/>
        <a:p>
          <a:endParaRPr lang="en-US"/>
        </a:p>
      </dgm:t>
    </dgm:pt>
    <dgm:pt modelId="{95C05A34-7B5E-0442-A440-69ED39392CBE}" type="sibTrans" cxnId="{EBCE4294-7F12-584F-8BEE-4D6B8F5CFB9C}">
      <dgm:prSet/>
      <dgm:spPr/>
      <dgm:t>
        <a:bodyPr/>
        <a:lstStyle/>
        <a:p>
          <a:endParaRPr lang="en-US"/>
        </a:p>
      </dgm:t>
    </dgm:pt>
    <dgm:pt modelId="{3AA2A58F-53D2-984A-ABE7-AE9F8D22D103}">
      <dgm:prSet phldrT="[Text]" custT="1"/>
      <dgm:spPr/>
      <dgm:t>
        <a:bodyPr/>
        <a:lstStyle/>
        <a:p>
          <a:pPr algn="l">
            <a:lnSpc>
              <a:spcPct val="85000"/>
            </a:lnSpc>
            <a:spcAft>
              <a:spcPts val="500"/>
            </a:spcAft>
          </a:pPr>
          <a:r>
            <a:rPr lang="en-US" sz="1600" dirty="0"/>
            <a:t>Test Prototypes and Access Features</a:t>
          </a:r>
        </a:p>
      </dgm:t>
    </dgm:pt>
    <dgm:pt modelId="{94BCE39C-ED4B-AF4C-9F6C-76D6F5C8D2D3}" type="parTrans" cxnId="{773C41AA-8046-2044-B96C-36458D22C674}">
      <dgm:prSet/>
      <dgm:spPr/>
      <dgm:t>
        <a:bodyPr/>
        <a:lstStyle/>
        <a:p>
          <a:endParaRPr lang="en-US"/>
        </a:p>
      </dgm:t>
    </dgm:pt>
    <dgm:pt modelId="{2DC3AC44-8B89-644D-872B-B3C2DC62BADD}" type="sibTrans" cxnId="{773C41AA-8046-2044-B96C-36458D22C674}">
      <dgm:prSet/>
      <dgm:spPr/>
      <dgm:t>
        <a:bodyPr/>
        <a:lstStyle/>
        <a:p>
          <a:endParaRPr lang="en-US"/>
        </a:p>
      </dgm:t>
    </dgm:pt>
    <dgm:pt modelId="{A4638295-A485-474A-B186-C5FE36D5A7E5}">
      <dgm:prSet phldrT="[Text]" custT="1"/>
      <dgm:spPr/>
      <dgm:t>
        <a:bodyPr/>
        <a:lstStyle/>
        <a:p>
          <a:pPr algn="l">
            <a:lnSpc>
              <a:spcPct val="85000"/>
            </a:lnSpc>
            <a:spcAft>
              <a:spcPts val="600"/>
            </a:spcAft>
          </a:pPr>
          <a:r>
            <a:rPr lang="en-US" sz="1600" dirty="0"/>
            <a:t>Use Case Tests w/ PWDs</a:t>
          </a:r>
        </a:p>
      </dgm:t>
    </dgm:pt>
    <dgm:pt modelId="{ADF96AFB-B07E-0741-B34A-9400B1DD31A4}" type="parTrans" cxnId="{0F6B4DC5-EE02-E54B-A6A8-58A36B4A1D36}">
      <dgm:prSet/>
      <dgm:spPr/>
      <dgm:t>
        <a:bodyPr/>
        <a:lstStyle/>
        <a:p>
          <a:endParaRPr lang="en-US"/>
        </a:p>
      </dgm:t>
    </dgm:pt>
    <dgm:pt modelId="{3E44BCE8-8064-2A42-85BF-1A3F64788F1C}" type="sibTrans" cxnId="{0F6B4DC5-EE02-E54B-A6A8-58A36B4A1D36}">
      <dgm:prSet/>
      <dgm:spPr/>
      <dgm:t>
        <a:bodyPr/>
        <a:lstStyle/>
        <a:p>
          <a:endParaRPr lang="en-US"/>
        </a:p>
      </dgm:t>
    </dgm:pt>
    <dgm:pt modelId="{A6EDC62B-3BAD-3944-840B-FFD159FEE5E8}" type="pres">
      <dgm:prSet presAssocID="{812C87DA-E2D2-F743-A3D5-EECDBA1ACF0A}" presName="Name0" presStyleCnt="0">
        <dgm:presLayoutVars>
          <dgm:dir/>
          <dgm:resizeHandles val="exact"/>
        </dgm:presLayoutVars>
      </dgm:prSet>
      <dgm:spPr/>
    </dgm:pt>
    <dgm:pt modelId="{4DA73EFF-0E96-4845-8319-A991D4A209C9}" type="pres">
      <dgm:prSet presAssocID="{FCFEEEDF-4FE8-8C46-A424-6EEA9EC75391}" presName="composite" presStyleCnt="0"/>
      <dgm:spPr/>
    </dgm:pt>
    <dgm:pt modelId="{C724B6E6-5C74-8243-BB67-EE97734CD9E8}" type="pres">
      <dgm:prSet presAssocID="{FCFEEEDF-4FE8-8C46-A424-6EEA9EC75391}" presName="imagSh" presStyleLbl="bgImgPlace1" presStyleIdx="0" presStyleCnt="5"/>
      <dgm:spPr>
        <a:blipFill dpi="0" rotWithShape="1">
          <a:blip xmlns:r="http://schemas.openxmlformats.org/officeDocument/2006/relationships" r:embed="rId1">
            <a:extLst>
              <a:ext uri="{28A0092B-C50C-407E-A947-70E740481C1C}">
                <a14:useLocalDpi xmlns:a14="http://schemas.microsoft.com/office/drawing/2010/main"/>
              </a:ext>
            </a:extLst>
          </a:blip>
          <a:srcRect/>
          <a:stretch>
            <a:fillRect l="-9682" t="-6040" r="-12310" b="-15952"/>
          </a:stretch>
        </a:blipFill>
        <a:effectLst>
          <a:outerShdw blurRad="63500" sx="102000" sy="102000" algn="ctr" rotWithShape="0">
            <a:prstClr val="black">
              <a:alpha val="40000"/>
            </a:prstClr>
          </a:outerShdw>
        </a:effectLst>
      </dgm:spPr>
      <dgm:extLst>
        <a:ext uri="{E40237B7-FDA0-4F09-8148-C483321AD2D9}">
          <dgm14:cNvPr xmlns:dgm14="http://schemas.microsoft.com/office/drawing/2010/diagram" id="0" name="" descr="Checklist for accessibility requirements"/>
        </a:ext>
      </dgm:extLst>
    </dgm:pt>
    <dgm:pt modelId="{7972C52C-0584-4A4D-9093-690BF73209FC}" type="pres">
      <dgm:prSet presAssocID="{FCFEEEDF-4FE8-8C46-A424-6EEA9EC75391}" presName="txNode" presStyleLbl="node1" presStyleIdx="0" presStyleCnt="5" custScaleX="121669">
        <dgm:presLayoutVars>
          <dgm:bulletEnabled val="1"/>
        </dgm:presLayoutVars>
      </dgm:prSet>
      <dgm:spPr/>
    </dgm:pt>
    <dgm:pt modelId="{6A1AF5B7-342C-2E45-A8EF-EFED5C55F37C}" type="pres">
      <dgm:prSet presAssocID="{E93E5D35-B119-334D-A6D5-AF579A62CFAF}" presName="sibTrans" presStyleLbl="sibTrans2D1" presStyleIdx="0" presStyleCnt="4" custAng="0" custScaleX="276145" custScaleY="102955" custLinFactNeighborX="-8572" custLinFactNeighborY="-49418"/>
      <dgm:spPr/>
    </dgm:pt>
    <dgm:pt modelId="{F9DFC77E-EB59-0E4E-A79F-9C088137A444}" type="pres">
      <dgm:prSet presAssocID="{E93E5D35-B119-334D-A6D5-AF579A62CFAF}" presName="connTx" presStyleLbl="sibTrans2D1" presStyleIdx="0" presStyleCnt="4"/>
      <dgm:spPr/>
    </dgm:pt>
    <dgm:pt modelId="{D214D2E7-016C-F243-97C6-ECA208B2516C}" type="pres">
      <dgm:prSet presAssocID="{D93077BA-87D4-204D-B1EC-C3B124C84103}" presName="composite" presStyleCnt="0"/>
      <dgm:spPr/>
    </dgm:pt>
    <dgm:pt modelId="{D62C3399-528B-B740-8700-6139C6343FF6}" type="pres">
      <dgm:prSet presAssocID="{D93077BA-87D4-204D-B1EC-C3B124C84103}" presName="imagSh" presStyleLbl="bgImgPlace1" presStyleIdx="1" presStyleCnt="5"/>
      <dgm:spPr>
        <a:blipFill dpi="0" rotWithShape="1">
          <a:blip xmlns:r="http://schemas.openxmlformats.org/officeDocument/2006/relationships" r:embed="rId2">
            <a:extLst>
              <a:ext uri="{28A0092B-C50C-407E-A947-70E740481C1C}">
                <a14:useLocalDpi xmlns:a14="http://schemas.microsoft.com/office/drawing/2010/main"/>
              </a:ext>
            </a:extLst>
          </a:blip>
          <a:srcRect/>
          <a:stretch>
            <a:fillRect l="-225317" t="-83247" r="-12124" b="1825"/>
          </a:stretch>
        </a:blipFill>
        <a:effectLst>
          <a:outerShdw blurRad="63500" sx="102000" sy="102000" algn="ctr" rotWithShape="0">
            <a:prstClr val="black">
              <a:alpha val="40000"/>
            </a:prstClr>
          </a:outerShdw>
        </a:effectLst>
      </dgm:spPr>
      <dgm:extLst>
        <a:ext uri="{E40237B7-FDA0-4F09-8148-C483321AD2D9}">
          <dgm14:cNvPr xmlns:dgm14="http://schemas.microsoft.com/office/drawing/2010/diagram" id="0" name="" descr="Person with disability testing a design concept"/>
        </a:ext>
      </dgm:extLst>
    </dgm:pt>
    <dgm:pt modelId="{34CBA6A2-7E6D-6443-B94B-DA015343BBFD}" type="pres">
      <dgm:prSet presAssocID="{D93077BA-87D4-204D-B1EC-C3B124C84103}" presName="txNode" presStyleLbl="node1" presStyleIdx="1" presStyleCnt="5" custScaleX="117178">
        <dgm:presLayoutVars>
          <dgm:bulletEnabled val="1"/>
        </dgm:presLayoutVars>
      </dgm:prSet>
      <dgm:spPr/>
    </dgm:pt>
    <dgm:pt modelId="{23EB4D36-5418-064D-902F-E319F3286F52}" type="pres">
      <dgm:prSet presAssocID="{04BFE1DE-C80A-7B48-BB21-7108A7DAB86C}" presName="sibTrans" presStyleLbl="sibTrans2D1" presStyleIdx="1" presStyleCnt="4" custAng="82878" custScaleX="282397" custScaleY="115446" custLinFactNeighborY="-45705"/>
      <dgm:spPr/>
    </dgm:pt>
    <dgm:pt modelId="{3755E7E3-5947-7A49-A93A-373E4E243C08}" type="pres">
      <dgm:prSet presAssocID="{04BFE1DE-C80A-7B48-BB21-7108A7DAB86C}" presName="connTx" presStyleLbl="sibTrans2D1" presStyleIdx="1" presStyleCnt="4"/>
      <dgm:spPr/>
    </dgm:pt>
    <dgm:pt modelId="{22040FD0-DA75-914B-B349-467D6FD958E9}" type="pres">
      <dgm:prSet presAssocID="{13D8AD39-E108-4143-9947-C1B71A0F9B4D}" presName="composite" presStyleCnt="0"/>
      <dgm:spPr/>
    </dgm:pt>
    <dgm:pt modelId="{CD7F8179-F983-3249-BAA3-4C0A9A0F4334}" type="pres">
      <dgm:prSet presAssocID="{13D8AD39-E108-4143-9947-C1B71A0F9B4D}" presName="imagSh" presStyleLbl="bgImgPlace1" presStyleIdx="2" presStyleCnt="5" custLinFactNeighborX="732" custLinFactNeighborY="-3756"/>
      <dgm:spPr>
        <a:blipFill dpi="0" rotWithShape="1">
          <a:blip xmlns:r="http://schemas.openxmlformats.org/officeDocument/2006/relationships" r:embed="rId3">
            <a:extLst>
              <a:ext uri="{28A0092B-C50C-407E-A947-70E740481C1C}">
                <a14:useLocalDpi xmlns:a14="http://schemas.microsoft.com/office/drawing/2010/main"/>
              </a:ext>
            </a:extLst>
          </a:blip>
          <a:srcRect/>
          <a:stretch>
            <a:fillRect l="-7425" t="-35599" r="-23705" b="4469"/>
          </a:stretch>
        </a:blipFill>
        <a:effectLst>
          <a:outerShdw blurRad="63500" sx="102000" sy="102000" algn="ctr" rotWithShape="0">
            <a:prstClr val="black">
              <a:alpha val="40000"/>
            </a:prstClr>
          </a:outerShdw>
        </a:effectLst>
      </dgm:spPr>
      <dgm:extLst>
        <a:ext uri="{E40237B7-FDA0-4F09-8148-C483321AD2D9}">
          <dgm14:cNvPr xmlns:dgm14="http://schemas.microsoft.com/office/drawing/2010/diagram" id="0" name="" descr="Programmer and code graphic"/>
        </a:ext>
      </dgm:extLst>
    </dgm:pt>
    <dgm:pt modelId="{A5ADFBEE-ACC1-6249-9528-E18349F2A20E}" type="pres">
      <dgm:prSet presAssocID="{13D8AD39-E108-4143-9947-C1B71A0F9B4D}" presName="txNode" presStyleLbl="node1" presStyleIdx="2" presStyleCnt="5" custScaleX="125729">
        <dgm:presLayoutVars>
          <dgm:bulletEnabled val="1"/>
        </dgm:presLayoutVars>
      </dgm:prSet>
      <dgm:spPr/>
    </dgm:pt>
    <dgm:pt modelId="{ADE40243-B155-C84A-8B98-0D194351E510}" type="pres">
      <dgm:prSet presAssocID="{EFF493C7-66D0-534F-98A6-B9BE08F500C8}" presName="sibTrans" presStyleLbl="sibTrans2D1" presStyleIdx="2" presStyleCnt="4" custAng="21516336" custScaleX="290644" custScaleY="118311" custLinFactNeighborY="-45705"/>
      <dgm:spPr/>
    </dgm:pt>
    <dgm:pt modelId="{4138F7AA-B0E1-854E-9F29-BDF292AF7C5E}" type="pres">
      <dgm:prSet presAssocID="{EFF493C7-66D0-534F-98A6-B9BE08F500C8}" presName="connTx" presStyleLbl="sibTrans2D1" presStyleIdx="2" presStyleCnt="4"/>
      <dgm:spPr/>
    </dgm:pt>
    <dgm:pt modelId="{8C58139D-7302-B64D-9798-7D59FB68D582}" type="pres">
      <dgm:prSet presAssocID="{1A4B816B-0DC4-E443-BB78-A34F43BEE0B5}" presName="composite" presStyleCnt="0"/>
      <dgm:spPr/>
    </dgm:pt>
    <dgm:pt modelId="{BE501684-8742-364A-B60C-F4AB7E09B605}" type="pres">
      <dgm:prSet presAssocID="{1A4B816B-0DC4-E443-BB78-A34F43BEE0B5}" presName="imagSh" presStyleLbl="bgImgPlace1" presStyleIdx="3" presStyleCnt="5"/>
      <dgm:spPr>
        <a:blipFill dpi="0" rotWithShape="1">
          <a:blip xmlns:r="http://schemas.openxmlformats.org/officeDocument/2006/relationships" r:embed="rId4">
            <a:extLst>
              <a:ext uri="{28A0092B-C50C-407E-A947-70E740481C1C}">
                <a14:useLocalDpi xmlns:a14="http://schemas.microsoft.com/office/drawing/2010/main"/>
              </a:ext>
            </a:extLst>
          </a:blip>
          <a:srcRect/>
          <a:stretch>
            <a:fillRect l="-16385" t="-16862" r="-7926" b="-7449"/>
          </a:stretch>
        </a:blipFill>
        <a:effectLst>
          <a:outerShdw blurRad="63500" sx="102000" sy="102000" algn="ctr" rotWithShape="0">
            <a:prstClr val="black">
              <a:alpha val="40000"/>
            </a:prstClr>
          </a:outerShdw>
        </a:effectLst>
      </dgm:spPr>
      <dgm:extLst>
        <a:ext uri="{E40237B7-FDA0-4F09-8148-C483321AD2D9}">
          <dgm14:cNvPr xmlns:dgm14="http://schemas.microsoft.com/office/drawing/2010/diagram" id="0" name="" descr="Testing tools with thumbs up and thumbs down"/>
        </a:ext>
      </dgm:extLst>
    </dgm:pt>
    <dgm:pt modelId="{0917B4A7-FC89-AF41-8995-D818F2ACD681}" type="pres">
      <dgm:prSet presAssocID="{1A4B816B-0DC4-E443-BB78-A34F43BEE0B5}" presName="txNode" presStyleLbl="node1" presStyleIdx="3" presStyleCnt="5" custScaleX="118064">
        <dgm:presLayoutVars>
          <dgm:bulletEnabled val="1"/>
        </dgm:presLayoutVars>
      </dgm:prSet>
      <dgm:spPr/>
    </dgm:pt>
    <dgm:pt modelId="{5FD1103D-9F58-DD4C-B3D2-5726327914FA}" type="pres">
      <dgm:prSet presAssocID="{1AA9B40C-3E31-3745-BD03-2B65E3EB9A6A}" presName="sibTrans" presStyleLbl="sibTrans2D1" presStyleIdx="3" presStyleCnt="4" custAng="0" custScaleX="279792" custScaleY="134723" custLinFactNeighborY="-45705"/>
      <dgm:spPr/>
    </dgm:pt>
    <dgm:pt modelId="{1F81958A-BF27-7B48-9078-D633F77E5F9E}" type="pres">
      <dgm:prSet presAssocID="{1AA9B40C-3E31-3745-BD03-2B65E3EB9A6A}" presName="connTx" presStyleLbl="sibTrans2D1" presStyleIdx="3" presStyleCnt="4"/>
      <dgm:spPr/>
    </dgm:pt>
    <dgm:pt modelId="{2F24324B-8AFC-3548-82C9-4FC720560C1D}" type="pres">
      <dgm:prSet presAssocID="{AEB60B37-7B82-6D47-9934-A5B33CAA7EA1}" presName="composite" presStyleCnt="0"/>
      <dgm:spPr/>
    </dgm:pt>
    <dgm:pt modelId="{3A7E9B4D-20C9-F548-A135-EB52F5ED041B}" type="pres">
      <dgm:prSet presAssocID="{AEB60B37-7B82-6D47-9934-A5B33CAA7EA1}" presName="imagSh" presStyleLbl="bgImgPlace1" presStyleIdx="4" presStyleCnt="5"/>
      <dgm:spPr>
        <a:blipFill dpi="0" rotWithShape="1">
          <a:blip xmlns:r="http://schemas.openxmlformats.org/officeDocument/2006/relationships" r:embed="rId5">
            <a:extLst>
              <a:ext uri="{28A0092B-C50C-407E-A947-70E740481C1C}">
                <a14:useLocalDpi xmlns:a14="http://schemas.microsoft.com/office/drawing/2010/main"/>
              </a:ext>
            </a:extLst>
          </a:blip>
          <a:srcRect/>
          <a:stretch>
            <a:fillRect l="-7283" t="-23862" r="-16707" b="-128"/>
          </a:stretch>
        </a:blipFill>
        <a:effectLst>
          <a:outerShdw blurRad="63500" sx="102000" sy="102000" algn="ctr" rotWithShape="0">
            <a:prstClr val="black">
              <a:alpha val="40000"/>
            </a:prstClr>
          </a:outerShdw>
        </a:effectLst>
      </dgm:spPr>
      <dgm:extLst>
        <a:ext uri="{E40237B7-FDA0-4F09-8148-C483321AD2D9}">
          <dgm14:cNvPr xmlns:dgm14="http://schemas.microsoft.com/office/drawing/2010/diagram" id="0" name="" descr="Customer support rep"/>
        </a:ext>
      </dgm:extLst>
    </dgm:pt>
    <dgm:pt modelId="{2E92E13C-CD06-2546-BD3E-02EC80BE21E6}" type="pres">
      <dgm:prSet presAssocID="{AEB60B37-7B82-6D47-9934-A5B33CAA7EA1}" presName="txNode" presStyleLbl="node1" presStyleIdx="4" presStyleCnt="5" custScaleX="119412" custScaleY="104420">
        <dgm:presLayoutVars>
          <dgm:bulletEnabled val="1"/>
        </dgm:presLayoutVars>
      </dgm:prSet>
      <dgm:spPr/>
    </dgm:pt>
  </dgm:ptLst>
  <dgm:cxnLst>
    <dgm:cxn modelId="{F652E800-68CE-1D47-9A5D-297985C62522}" srcId="{FCFEEEDF-4FE8-8C46-A424-6EEA9EC75391}" destId="{C912ADBB-7E52-2D48-8AB1-7A88FE1CD3CA}" srcOrd="1" destOrd="0" parTransId="{D9D23F24-2773-0E4E-909F-9A058039C526}" sibTransId="{4349D992-B8EB-2A46-BABD-0CD4FC138F0F}"/>
    <dgm:cxn modelId="{E70A0406-8C2B-CD4E-AA69-8D195FE921A5}" type="presOf" srcId="{C912ADBB-7E52-2D48-8AB1-7A88FE1CD3CA}" destId="{7972C52C-0584-4A4D-9093-690BF73209FC}" srcOrd="0" destOrd="2" presId="urn:microsoft.com/office/officeart/2005/8/layout/hProcess10"/>
    <dgm:cxn modelId="{D4145D24-2EC0-F944-AD8C-748F3835807B}" srcId="{812C87DA-E2D2-F743-A3D5-EECDBA1ACF0A}" destId="{FCFEEEDF-4FE8-8C46-A424-6EEA9EC75391}" srcOrd="0" destOrd="0" parTransId="{5FC88CF8-9D76-B345-B207-A749964E4E0B}" sibTransId="{E93E5D35-B119-334D-A6D5-AF579A62CFAF}"/>
    <dgm:cxn modelId="{CEA3B829-BBCB-8F44-A3F4-302D4105C4D9}" type="presOf" srcId="{1AA9B40C-3E31-3745-BD03-2B65E3EB9A6A}" destId="{5FD1103D-9F58-DD4C-B3D2-5726327914FA}" srcOrd="0" destOrd="0" presId="urn:microsoft.com/office/officeart/2005/8/layout/hProcess10"/>
    <dgm:cxn modelId="{10161733-C733-E741-878C-E7C2065E399E}" type="presOf" srcId="{04BFE1DE-C80A-7B48-BB21-7108A7DAB86C}" destId="{23EB4D36-5418-064D-902F-E319F3286F52}" srcOrd="0" destOrd="0" presId="urn:microsoft.com/office/officeart/2005/8/layout/hProcess10"/>
    <dgm:cxn modelId="{46257537-FAAE-6E45-8084-AF3DCC268A4B}" srcId="{FCFEEEDF-4FE8-8C46-A424-6EEA9EC75391}" destId="{9494147F-3F46-AA4F-AB71-D70E940D28A2}" srcOrd="0" destOrd="0" parTransId="{3DDB6726-AFD5-C140-A250-127415503439}" sibTransId="{006BEB28-65F0-B748-AD01-741340379C3F}"/>
    <dgm:cxn modelId="{BEE7393B-C603-CC47-BB82-0C0C782490A7}" srcId="{AEB60B37-7B82-6D47-9934-A5B33CAA7EA1}" destId="{01D7E068-6DC8-6A4C-834F-D4F19454F395}" srcOrd="1" destOrd="0" parTransId="{BFFA75F1-560D-6049-B427-2AA2B0245AB1}" sibTransId="{C17337CE-A747-9A41-94A0-C8FEA66744F6}"/>
    <dgm:cxn modelId="{482D753B-9255-4D4D-83D6-CACCE2D3A748}" type="presOf" srcId="{093147B8-4B43-9A42-8369-68C7D983014B}" destId="{0917B4A7-FC89-AF41-8995-D818F2ACD681}" srcOrd="0" destOrd="1" presId="urn:microsoft.com/office/officeart/2005/8/layout/hProcess10"/>
    <dgm:cxn modelId="{BAACA03B-A365-1544-8D52-B7ADCFB62E03}" srcId="{812C87DA-E2D2-F743-A3D5-EECDBA1ACF0A}" destId="{1A4B816B-0DC4-E443-BB78-A34F43BEE0B5}" srcOrd="3" destOrd="0" parTransId="{B044E7A1-7271-DA48-B426-EEB7BDBBA60C}" sibTransId="{1AA9B40C-3E31-3745-BD03-2B65E3EB9A6A}"/>
    <dgm:cxn modelId="{D3581842-9450-6140-BB5C-BD37E41BBEB6}" type="presOf" srcId="{3AA2A58F-53D2-984A-ABE7-AE9F8D22D103}" destId="{A5ADFBEE-ACC1-6249-9528-E18349F2A20E}" srcOrd="0" destOrd="2" presId="urn:microsoft.com/office/officeart/2005/8/layout/hProcess10"/>
    <dgm:cxn modelId="{1A2F404C-10DD-8F45-8487-99EC45BDD692}" srcId="{D93077BA-87D4-204D-B1EC-C3B124C84103}" destId="{32A3F925-BE57-1340-ADB3-55E6DC5EF463}" srcOrd="2" destOrd="0" parTransId="{37B0B87F-B64A-714B-A4C1-6183F3887BDE}" sibTransId="{CB398DA0-8934-6F48-986F-0556B39F878C}"/>
    <dgm:cxn modelId="{2F4D5F4D-30B0-DE45-B4B5-8ADB4C573722}" srcId="{1A4B816B-0DC4-E443-BB78-A34F43BEE0B5}" destId="{093147B8-4B43-9A42-8369-68C7D983014B}" srcOrd="0" destOrd="0" parTransId="{14885BE4-F08F-5343-9F49-1D79004BE58A}" sibTransId="{937F5028-87F0-2A46-8732-6377F41D476B}"/>
    <dgm:cxn modelId="{7D74824E-9FA9-6043-9746-34333E14BE99}" type="presOf" srcId="{A4638295-A485-474A-B186-C5FE36D5A7E5}" destId="{0917B4A7-FC89-AF41-8995-D818F2ACD681}" srcOrd="0" destOrd="2" presId="urn:microsoft.com/office/officeart/2005/8/layout/hProcess10"/>
    <dgm:cxn modelId="{F398914F-FB73-5646-9ED4-5307A2FA6BDD}" type="presOf" srcId="{EFF493C7-66D0-534F-98A6-B9BE08F500C8}" destId="{ADE40243-B155-C84A-8B98-0D194351E510}" srcOrd="0" destOrd="0" presId="urn:microsoft.com/office/officeart/2005/8/layout/hProcess10"/>
    <dgm:cxn modelId="{79A6A851-1CAB-C84F-8E49-41C8CD1FAC92}" type="presOf" srcId="{01D7E068-6DC8-6A4C-834F-D4F19454F395}" destId="{2E92E13C-CD06-2546-BD3E-02EC80BE21E6}" srcOrd="0" destOrd="2" presId="urn:microsoft.com/office/officeart/2005/8/layout/hProcess10"/>
    <dgm:cxn modelId="{02161855-39CE-CF41-8BBD-F7F0BE481357}" type="presOf" srcId="{1AA9B40C-3E31-3745-BD03-2B65E3EB9A6A}" destId="{1F81958A-BF27-7B48-9078-D633F77E5F9E}" srcOrd="1" destOrd="0" presId="urn:microsoft.com/office/officeart/2005/8/layout/hProcess10"/>
    <dgm:cxn modelId="{A990D358-9199-A641-B412-B56B9165F615}" srcId="{812C87DA-E2D2-F743-A3D5-EECDBA1ACF0A}" destId="{D93077BA-87D4-204D-B1EC-C3B124C84103}" srcOrd="1" destOrd="0" parTransId="{5071464C-32B5-9F4E-B0E3-516E8383EB08}" sibTransId="{04BFE1DE-C80A-7B48-BB21-7108A7DAB86C}"/>
    <dgm:cxn modelId="{8421C459-2C6A-9A48-851C-BD733729AB10}" type="presOf" srcId="{FED51CB9-48AF-3A40-9521-88159E55E043}" destId="{2E92E13C-CD06-2546-BD3E-02EC80BE21E6}" srcOrd="0" destOrd="1" presId="urn:microsoft.com/office/officeart/2005/8/layout/hProcess10"/>
    <dgm:cxn modelId="{7656F462-B750-E54B-8062-BC18F98A6FD0}" type="presOf" srcId="{FCFEEEDF-4FE8-8C46-A424-6EEA9EC75391}" destId="{7972C52C-0584-4A4D-9093-690BF73209FC}" srcOrd="0" destOrd="0" presId="urn:microsoft.com/office/officeart/2005/8/layout/hProcess10"/>
    <dgm:cxn modelId="{604E5066-A0B9-B44F-9DEC-778987D38F36}" type="presOf" srcId="{E58A15B7-DCD0-974B-B0A3-6A5ACB2B5F2C}" destId="{A5ADFBEE-ACC1-6249-9528-E18349F2A20E}" srcOrd="0" destOrd="1" presId="urn:microsoft.com/office/officeart/2005/8/layout/hProcess10"/>
    <dgm:cxn modelId="{CDC3517B-BD91-7A47-836F-E60CD2C28DF7}" type="presOf" srcId="{BD8D6913-38A5-E548-87EA-E047B8D2C5A1}" destId="{2E92E13C-CD06-2546-BD3E-02EC80BE21E6}" srcOrd="0" destOrd="3" presId="urn:microsoft.com/office/officeart/2005/8/layout/hProcess10"/>
    <dgm:cxn modelId="{797C9C7C-325B-394D-88B6-F96136C5FC23}" srcId="{D93077BA-87D4-204D-B1EC-C3B124C84103}" destId="{16FA1966-44D8-7B48-BE27-13ACDF099AE3}" srcOrd="0" destOrd="0" parTransId="{75F86092-BE6E-A64D-B81C-5F42996D5260}" sibTransId="{F2D1B47F-EBA4-3C47-85CB-12896F40DD15}"/>
    <dgm:cxn modelId="{E5CE198A-2023-C442-9EDA-6825CBD6D151}" type="presOf" srcId="{E93E5D35-B119-334D-A6D5-AF579A62CFAF}" destId="{6A1AF5B7-342C-2E45-A8EF-EFED5C55F37C}" srcOrd="0" destOrd="0" presId="urn:microsoft.com/office/officeart/2005/8/layout/hProcess10"/>
    <dgm:cxn modelId="{EBCE4294-7F12-584F-8BEE-4D6B8F5CFB9C}" srcId="{D93077BA-87D4-204D-B1EC-C3B124C84103}" destId="{A4FACC7D-2F02-914F-8274-C990554E6960}" srcOrd="1" destOrd="0" parTransId="{AE3A34AF-A571-884B-A768-5D813B628D36}" sibTransId="{95C05A34-7B5E-0442-A440-69ED39392CBE}"/>
    <dgm:cxn modelId="{E76275A2-25E8-9242-A69C-8D5B65B4C07A}" type="presOf" srcId="{9494147F-3F46-AA4F-AB71-D70E940D28A2}" destId="{7972C52C-0584-4A4D-9093-690BF73209FC}" srcOrd="0" destOrd="1" presId="urn:microsoft.com/office/officeart/2005/8/layout/hProcess10"/>
    <dgm:cxn modelId="{E48596A9-A572-DD43-ADD5-C22DCDB42CAB}" type="presOf" srcId="{812C87DA-E2D2-F743-A3D5-EECDBA1ACF0A}" destId="{A6EDC62B-3BAD-3944-840B-FFD159FEE5E8}" srcOrd="0" destOrd="0" presId="urn:microsoft.com/office/officeart/2005/8/layout/hProcess10"/>
    <dgm:cxn modelId="{85719DA9-F865-8B4E-A5A5-9ADC2412E0A6}" type="presOf" srcId="{13D8AD39-E108-4143-9947-C1B71A0F9B4D}" destId="{A5ADFBEE-ACC1-6249-9528-E18349F2A20E}" srcOrd="0" destOrd="0" presId="urn:microsoft.com/office/officeart/2005/8/layout/hProcess10"/>
    <dgm:cxn modelId="{773C41AA-8046-2044-B96C-36458D22C674}" srcId="{13D8AD39-E108-4143-9947-C1B71A0F9B4D}" destId="{3AA2A58F-53D2-984A-ABE7-AE9F8D22D103}" srcOrd="1" destOrd="0" parTransId="{94BCE39C-ED4B-AF4C-9F6C-76D6F5C8D2D3}" sibTransId="{2DC3AC44-8B89-644D-872B-B3C2DC62BADD}"/>
    <dgm:cxn modelId="{B7F5B2AE-95F0-984B-94A8-A3C3EB934AF0}" srcId="{13D8AD39-E108-4143-9947-C1B71A0F9B4D}" destId="{E58A15B7-DCD0-974B-B0A3-6A5ACB2B5F2C}" srcOrd="0" destOrd="0" parTransId="{33A06D6A-3AC1-FA48-8430-96E0EF73C565}" sibTransId="{49DD134F-A902-F843-8401-FB4F5ECA89B7}"/>
    <dgm:cxn modelId="{BEE6B0B9-B91D-B647-8A2A-A93704542D23}" type="presOf" srcId="{1A4B816B-0DC4-E443-BB78-A34F43BEE0B5}" destId="{0917B4A7-FC89-AF41-8995-D818F2ACD681}" srcOrd="0" destOrd="0" presId="urn:microsoft.com/office/officeart/2005/8/layout/hProcess10"/>
    <dgm:cxn modelId="{2937F2BB-35F7-0649-B4E9-E3373417B4A6}" type="presOf" srcId="{A4FACC7D-2F02-914F-8274-C990554E6960}" destId="{34CBA6A2-7E6D-6443-B94B-DA015343BBFD}" srcOrd="0" destOrd="2" presId="urn:microsoft.com/office/officeart/2005/8/layout/hProcess10"/>
    <dgm:cxn modelId="{1ADFFBC3-4C99-824C-8821-829C603D572B}" srcId="{AEB60B37-7B82-6D47-9934-A5B33CAA7EA1}" destId="{BD8D6913-38A5-E548-87EA-E047B8D2C5A1}" srcOrd="2" destOrd="0" parTransId="{52FD15C3-9C5C-0045-B152-436B0F5AA29B}" sibTransId="{49C4F346-13C3-EC47-9553-58679E933F88}"/>
    <dgm:cxn modelId="{0F6B4DC5-EE02-E54B-A6A8-58A36B4A1D36}" srcId="{1A4B816B-0DC4-E443-BB78-A34F43BEE0B5}" destId="{A4638295-A485-474A-B186-C5FE36D5A7E5}" srcOrd="1" destOrd="0" parTransId="{ADF96AFB-B07E-0741-B34A-9400B1DD31A4}" sibTransId="{3E44BCE8-8064-2A42-85BF-1A3F64788F1C}"/>
    <dgm:cxn modelId="{95CC03CC-1D54-6C49-A9EB-3EBAB7D8B69C}" srcId="{AEB60B37-7B82-6D47-9934-A5B33CAA7EA1}" destId="{FED51CB9-48AF-3A40-9521-88159E55E043}" srcOrd="0" destOrd="0" parTransId="{3594DA30-0173-5A4E-B185-DC7C37EC1774}" sibTransId="{C268FD32-88C9-594B-9E96-1FBBE5B52475}"/>
    <dgm:cxn modelId="{AFC2E1D3-BFD8-D343-A751-158AD29D6709}" type="presOf" srcId="{AEB60B37-7B82-6D47-9934-A5B33CAA7EA1}" destId="{2E92E13C-CD06-2546-BD3E-02EC80BE21E6}" srcOrd="0" destOrd="0" presId="urn:microsoft.com/office/officeart/2005/8/layout/hProcess10"/>
    <dgm:cxn modelId="{68034DE0-B264-B14E-91A5-2EEEE716A2EE}" type="presOf" srcId="{E93E5D35-B119-334D-A6D5-AF579A62CFAF}" destId="{F9DFC77E-EB59-0E4E-A79F-9C088137A444}" srcOrd="1" destOrd="0" presId="urn:microsoft.com/office/officeart/2005/8/layout/hProcess10"/>
    <dgm:cxn modelId="{9FA222E5-48A5-0043-A2A4-4E126EB62296}" srcId="{812C87DA-E2D2-F743-A3D5-EECDBA1ACF0A}" destId="{AEB60B37-7B82-6D47-9934-A5B33CAA7EA1}" srcOrd="4" destOrd="0" parTransId="{2E40F9A6-4284-0A4E-83FE-71F147540572}" sibTransId="{03EFCE42-3FD3-1447-95FB-28CB7980E667}"/>
    <dgm:cxn modelId="{008202E6-5070-F546-88C6-AF2DE272D6EF}" type="presOf" srcId="{16FA1966-44D8-7B48-BE27-13ACDF099AE3}" destId="{34CBA6A2-7E6D-6443-B94B-DA015343BBFD}" srcOrd="0" destOrd="1" presId="urn:microsoft.com/office/officeart/2005/8/layout/hProcess10"/>
    <dgm:cxn modelId="{6C8ADAF0-97A8-6F45-A4B7-E9EA5EE15D27}" type="presOf" srcId="{EFF493C7-66D0-534F-98A6-B9BE08F500C8}" destId="{4138F7AA-B0E1-854E-9F29-BDF292AF7C5E}" srcOrd="1" destOrd="0" presId="urn:microsoft.com/office/officeart/2005/8/layout/hProcess10"/>
    <dgm:cxn modelId="{D65014F5-4047-7B4C-9FF9-3FF09438216E}" srcId="{812C87DA-E2D2-F743-A3D5-EECDBA1ACF0A}" destId="{13D8AD39-E108-4143-9947-C1B71A0F9B4D}" srcOrd="2" destOrd="0" parTransId="{837B4B59-EA8A-644B-A58E-80832B40FF14}" sibTransId="{EFF493C7-66D0-534F-98A6-B9BE08F500C8}"/>
    <dgm:cxn modelId="{DC2D5FF6-4294-BB41-BF43-8B70640C0CBF}" type="presOf" srcId="{32A3F925-BE57-1340-ADB3-55E6DC5EF463}" destId="{34CBA6A2-7E6D-6443-B94B-DA015343BBFD}" srcOrd="0" destOrd="3" presId="urn:microsoft.com/office/officeart/2005/8/layout/hProcess10"/>
    <dgm:cxn modelId="{0D1D6BF6-4EA7-9240-B58E-567391D4BE03}" type="presOf" srcId="{04BFE1DE-C80A-7B48-BB21-7108A7DAB86C}" destId="{3755E7E3-5947-7A49-A93A-373E4E243C08}" srcOrd="1" destOrd="0" presId="urn:microsoft.com/office/officeart/2005/8/layout/hProcess10"/>
    <dgm:cxn modelId="{83220AFD-CDD8-624A-A4DA-3BD1DDFB582D}" type="presOf" srcId="{D93077BA-87D4-204D-B1EC-C3B124C84103}" destId="{34CBA6A2-7E6D-6443-B94B-DA015343BBFD}" srcOrd="0" destOrd="0" presId="urn:microsoft.com/office/officeart/2005/8/layout/hProcess10"/>
    <dgm:cxn modelId="{29FDDBDF-83F3-594E-87E5-060E9CFDB7E2}" type="presParOf" srcId="{A6EDC62B-3BAD-3944-840B-FFD159FEE5E8}" destId="{4DA73EFF-0E96-4845-8319-A991D4A209C9}" srcOrd="0" destOrd="0" presId="urn:microsoft.com/office/officeart/2005/8/layout/hProcess10"/>
    <dgm:cxn modelId="{3CA89922-13D7-4347-9958-F37C8C87A6B1}" type="presParOf" srcId="{4DA73EFF-0E96-4845-8319-A991D4A209C9}" destId="{C724B6E6-5C74-8243-BB67-EE97734CD9E8}" srcOrd="0" destOrd="0" presId="urn:microsoft.com/office/officeart/2005/8/layout/hProcess10"/>
    <dgm:cxn modelId="{B079D4F2-786B-E247-9CB3-C153F733B11B}" type="presParOf" srcId="{4DA73EFF-0E96-4845-8319-A991D4A209C9}" destId="{7972C52C-0584-4A4D-9093-690BF73209FC}" srcOrd="1" destOrd="0" presId="urn:microsoft.com/office/officeart/2005/8/layout/hProcess10"/>
    <dgm:cxn modelId="{F3E78FBE-3978-AD4B-AFA2-2B220BC17AA7}" type="presParOf" srcId="{A6EDC62B-3BAD-3944-840B-FFD159FEE5E8}" destId="{6A1AF5B7-342C-2E45-A8EF-EFED5C55F37C}" srcOrd="1" destOrd="0" presId="urn:microsoft.com/office/officeart/2005/8/layout/hProcess10"/>
    <dgm:cxn modelId="{2F6985DB-B4A3-EF4D-9B25-977541E001EB}" type="presParOf" srcId="{6A1AF5B7-342C-2E45-A8EF-EFED5C55F37C}" destId="{F9DFC77E-EB59-0E4E-A79F-9C088137A444}" srcOrd="0" destOrd="0" presId="urn:microsoft.com/office/officeart/2005/8/layout/hProcess10"/>
    <dgm:cxn modelId="{FC78B6D8-0C83-664E-BA44-954E4D457DB3}" type="presParOf" srcId="{A6EDC62B-3BAD-3944-840B-FFD159FEE5E8}" destId="{D214D2E7-016C-F243-97C6-ECA208B2516C}" srcOrd="2" destOrd="0" presId="urn:microsoft.com/office/officeart/2005/8/layout/hProcess10"/>
    <dgm:cxn modelId="{DB995272-1899-E640-9254-3479A1D5F612}" type="presParOf" srcId="{D214D2E7-016C-F243-97C6-ECA208B2516C}" destId="{D62C3399-528B-B740-8700-6139C6343FF6}" srcOrd="0" destOrd="0" presId="urn:microsoft.com/office/officeart/2005/8/layout/hProcess10"/>
    <dgm:cxn modelId="{1C052CD8-0FDE-0C4A-B8BC-DE9BAB27AEC6}" type="presParOf" srcId="{D214D2E7-016C-F243-97C6-ECA208B2516C}" destId="{34CBA6A2-7E6D-6443-B94B-DA015343BBFD}" srcOrd="1" destOrd="0" presId="urn:microsoft.com/office/officeart/2005/8/layout/hProcess10"/>
    <dgm:cxn modelId="{A9CDC5A5-529D-1146-9F84-E44C059F739C}" type="presParOf" srcId="{A6EDC62B-3BAD-3944-840B-FFD159FEE5E8}" destId="{23EB4D36-5418-064D-902F-E319F3286F52}" srcOrd="3" destOrd="0" presId="urn:microsoft.com/office/officeart/2005/8/layout/hProcess10"/>
    <dgm:cxn modelId="{23176FFD-39D2-1148-A82F-77AAA91477CA}" type="presParOf" srcId="{23EB4D36-5418-064D-902F-E319F3286F52}" destId="{3755E7E3-5947-7A49-A93A-373E4E243C08}" srcOrd="0" destOrd="0" presId="urn:microsoft.com/office/officeart/2005/8/layout/hProcess10"/>
    <dgm:cxn modelId="{8372E290-2315-F64A-B2A5-3FC2B1598BC6}" type="presParOf" srcId="{A6EDC62B-3BAD-3944-840B-FFD159FEE5E8}" destId="{22040FD0-DA75-914B-B349-467D6FD958E9}" srcOrd="4" destOrd="0" presId="urn:microsoft.com/office/officeart/2005/8/layout/hProcess10"/>
    <dgm:cxn modelId="{721553AE-0345-EE4A-B150-A94B04C58616}" type="presParOf" srcId="{22040FD0-DA75-914B-B349-467D6FD958E9}" destId="{CD7F8179-F983-3249-BAA3-4C0A9A0F4334}" srcOrd="0" destOrd="0" presId="urn:microsoft.com/office/officeart/2005/8/layout/hProcess10"/>
    <dgm:cxn modelId="{B3C1EB50-BCD9-724D-A6A8-36F8FEE0DE81}" type="presParOf" srcId="{22040FD0-DA75-914B-B349-467D6FD958E9}" destId="{A5ADFBEE-ACC1-6249-9528-E18349F2A20E}" srcOrd="1" destOrd="0" presId="urn:microsoft.com/office/officeart/2005/8/layout/hProcess10"/>
    <dgm:cxn modelId="{91A03BDC-F55B-7247-A3AC-B1C0CB4ECB3A}" type="presParOf" srcId="{A6EDC62B-3BAD-3944-840B-FFD159FEE5E8}" destId="{ADE40243-B155-C84A-8B98-0D194351E510}" srcOrd="5" destOrd="0" presId="urn:microsoft.com/office/officeart/2005/8/layout/hProcess10"/>
    <dgm:cxn modelId="{D561512D-1822-544D-83E0-FC83120B19A3}" type="presParOf" srcId="{ADE40243-B155-C84A-8B98-0D194351E510}" destId="{4138F7AA-B0E1-854E-9F29-BDF292AF7C5E}" srcOrd="0" destOrd="0" presId="urn:microsoft.com/office/officeart/2005/8/layout/hProcess10"/>
    <dgm:cxn modelId="{8DAE8C1B-7515-E841-8EE5-B68ED1D2383D}" type="presParOf" srcId="{A6EDC62B-3BAD-3944-840B-FFD159FEE5E8}" destId="{8C58139D-7302-B64D-9798-7D59FB68D582}" srcOrd="6" destOrd="0" presId="urn:microsoft.com/office/officeart/2005/8/layout/hProcess10"/>
    <dgm:cxn modelId="{656DE0DE-705B-4744-B283-CEBB58A760B7}" type="presParOf" srcId="{8C58139D-7302-B64D-9798-7D59FB68D582}" destId="{BE501684-8742-364A-B60C-F4AB7E09B605}" srcOrd="0" destOrd="0" presId="urn:microsoft.com/office/officeart/2005/8/layout/hProcess10"/>
    <dgm:cxn modelId="{0BF2D53C-891C-8C41-947B-0454F3AF0F0B}" type="presParOf" srcId="{8C58139D-7302-B64D-9798-7D59FB68D582}" destId="{0917B4A7-FC89-AF41-8995-D818F2ACD681}" srcOrd="1" destOrd="0" presId="urn:microsoft.com/office/officeart/2005/8/layout/hProcess10"/>
    <dgm:cxn modelId="{72F4147B-9CD2-7B4B-A6BE-37975420EB06}" type="presParOf" srcId="{A6EDC62B-3BAD-3944-840B-FFD159FEE5E8}" destId="{5FD1103D-9F58-DD4C-B3D2-5726327914FA}" srcOrd="7" destOrd="0" presId="urn:microsoft.com/office/officeart/2005/8/layout/hProcess10"/>
    <dgm:cxn modelId="{9B0ADD37-37E9-0244-971D-8408891345DA}" type="presParOf" srcId="{5FD1103D-9F58-DD4C-B3D2-5726327914FA}" destId="{1F81958A-BF27-7B48-9078-D633F77E5F9E}" srcOrd="0" destOrd="0" presId="urn:microsoft.com/office/officeart/2005/8/layout/hProcess10"/>
    <dgm:cxn modelId="{9B9AAF24-DAF4-F147-B0CE-6AC29BD6286B}" type="presParOf" srcId="{A6EDC62B-3BAD-3944-840B-FFD159FEE5E8}" destId="{2F24324B-8AFC-3548-82C9-4FC720560C1D}" srcOrd="8" destOrd="0" presId="urn:microsoft.com/office/officeart/2005/8/layout/hProcess10"/>
    <dgm:cxn modelId="{325FE0F5-8CFF-1449-B1AC-5FE6C25919A9}" type="presParOf" srcId="{2F24324B-8AFC-3548-82C9-4FC720560C1D}" destId="{3A7E9B4D-20C9-F548-A135-EB52F5ED041B}" srcOrd="0" destOrd="0" presId="urn:microsoft.com/office/officeart/2005/8/layout/hProcess10"/>
    <dgm:cxn modelId="{4944CE8A-2EF9-F042-B324-0B4EC49F26F1}" type="presParOf" srcId="{2F24324B-8AFC-3548-82C9-4FC720560C1D}" destId="{2E92E13C-CD06-2546-BD3E-02EC80BE21E6}" srcOrd="1" destOrd="0" presId="urn:microsoft.com/office/officeart/2005/8/layout/hProcess10"/>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24B6E6-5C74-8243-BB67-EE97734CD9E8}">
      <dsp:nvSpPr>
        <dsp:cNvPr id="0" name=""/>
        <dsp:cNvSpPr/>
      </dsp:nvSpPr>
      <dsp:spPr>
        <a:xfrm>
          <a:off x="8210" y="635058"/>
          <a:ext cx="1497004" cy="1497004"/>
        </a:xfrm>
        <a:prstGeom prst="roundRect">
          <a:avLst>
            <a:gd name="adj" fmla="val 10000"/>
          </a:avLst>
        </a:prstGeom>
        <a:blipFill dpi="0" rotWithShape="1">
          <a:blip xmlns:r="http://schemas.openxmlformats.org/officeDocument/2006/relationships" r:embed="rId1">
            <a:extLst>
              <a:ext uri="{28A0092B-C50C-407E-A947-70E740481C1C}">
                <a14:useLocalDpi xmlns:a14="http://schemas.microsoft.com/office/drawing/2010/main"/>
              </a:ext>
            </a:extLst>
          </a:blip>
          <a:srcRect/>
          <a:stretch>
            <a:fillRect l="-9682" t="-6040" r="-12310" b="-15952"/>
          </a:stretch>
        </a:blipFill>
        <a:ln w="12700" cap="flat" cmpd="sng" algn="ctr">
          <a:solidFill>
            <a:schemeClr val="lt1">
              <a:hueOff val="0"/>
              <a:satOff val="0"/>
              <a:lumOff val="0"/>
              <a:alphaOff val="0"/>
            </a:schemeClr>
          </a:solidFill>
          <a:prstDash val="solid"/>
          <a:miter lim="800000"/>
        </a:ln>
        <a:effectLst>
          <a:outerShdw blurRad="63500" sx="102000" sy="102000" algn="ctr" rotWithShape="0">
            <a:prstClr val="black">
              <a:alpha val="40000"/>
            </a:prstClr>
          </a:outerShdw>
        </a:effectLst>
      </dsp:spPr>
      <dsp:style>
        <a:lnRef idx="2">
          <a:scrgbClr r="0" g="0" b="0"/>
        </a:lnRef>
        <a:fillRef idx="1">
          <a:scrgbClr r="0" g="0" b="0"/>
        </a:fillRef>
        <a:effectRef idx="0">
          <a:scrgbClr r="0" g="0" b="0"/>
        </a:effectRef>
        <a:fontRef idx="minor"/>
      </dsp:style>
    </dsp:sp>
    <dsp:sp modelId="{7972C52C-0584-4A4D-9093-690BF73209FC}">
      <dsp:nvSpPr>
        <dsp:cNvPr id="0" name=""/>
        <dsp:cNvSpPr/>
      </dsp:nvSpPr>
      <dsp:spPr>
        <a:xfrm>
          <a:off x="89715" y="1533261"/>
          <a:ext cx="1821389" cy="1497004"/>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t" anchorCtr="0">
          <a:noAutofit/>
        </a:bodyPr>
        <a:lstStyle/>
        <a:p>
          <a:pPr marL="0" lvl="0" indent="0" algn="ctr" defTabSz="800100">
            <a:lnSpc>
              <a:spcPct val="85000"/>
            </a:lnSpc>
            <a:spcBef>
              <a:spcPct val="0"/>
            </a:spcBef>
            <a:spcAft>
              <a:spcPts val="600"/>
            </a:spcAft>
            <a:buNone/>
          </a:pPr>
          <a:r>
            <a:rPr lang="en-US" sz="1800" b="1" kern="1200" dirty="0"/>
            <a:t>Requirements</a:t>
          </a:r>
        </a:p>
        <a:p>
          <a:pPr marL="171450" lvl="1" indent="-171450" algn="l" defTabSz="711200">
            <a:lnSpc>
              <a:spcPct val="85000"/>
            </a:lnSpc>
            <a:spcBef>
              <a:spcPct val="0"/>
            </a:spcBef>
            <a:spcAft>
              <a:spcPts val="600"/>
            </a:spcAft>
            <a:buChar char="•"/>
          </a:pPr>
          <a:r>
            <a:rPr lang="en-US" sz="1600" kern="1200" dirty="0"/>
            <a:t>Include Accessibility</a:t>
          </a:r>
        </a:p>
        <a:p>
          <a:pPr marL="171450" lvl="1" indent="-171450" algn="l" defTabSz="711200">
            <a:lnSpc>
              <a:spcPct val="85000"/>
            </a:lnSpc>
            <a:spcBef>
              <a:spcPct val="0"/>
            </a:spcBef>
            <a:spcAft>
              <a:spcPts val="600"/>
            </a:spcAft>
            <a:buChar char="•"/>
          </a:pPr>
          <a:r>
            <a:rPr lang="en-US" sz="1600" kern="1200" dirty="0"/>
            <a:t>Checklists</a:t>
          </a:r>
        </a:p>
      </dsp:txBody>
      <dsp:txXfrm>
        <a:off x="133561" y="1577107"/>
        <a:ext cx="1733697" cy="1409312"/>
      </dsp:txXfrm>
    </dsp:sp>
    <dsp:sp modelId="{6A1AF5B7-342C-2E45-A8EF-EFED5C55F37C}">
      <dsp:nvSpPr>
        <dsp:cNvPr id="0" name=""/>
        <dsp:cNvSpPr/>
      </dsp:nvSpPr>
      <dsp:spPr>
        <a:xfrm>
          <a:off x="1516794" y="1020630"/>
          <a:ext cx="953041" cy="370338"/>
        </a:xfrm>
        <a:prstGeom prst="rightArrow">
          <a:avLst>
            <a:gd name="adj1" fmla="val 60000"/>
            <a:gd name="adj2" fmla="val 5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1516794" y="1094698"/>
        <a:ext cx="841940" cy="222202"/>
      </dsp:txXfrm>
    </dsp:sp>
    <dsp:sp modelId="{D62C3399-528B-B740-8700-6139C6343FF6}">
      <dsp:nvSpPr>
        <dsp:cNvPr id="0" name=""/>
        <dsp:cNvSpPr/>
      </dsp:nvSpPr>
      <dsp:spPr>
        <a:xfrm>
          <a:off x="2491281" y="635058"/>
          <a:ext cx="1497004" cy="1497004"/>
        </a:xfrm>
        <a:prstGeom prst="roundRect">
          <a:avLst>
            <a:gd name="adj" fmla="val 10000"/>
          </a:avLst>
        </a:prstGeom>
        <a:blipFill dpi="0" rotWithShape="1">
          <a:blip xmlns:r="http://schemas.openxmlformats.org/officeDocument/2006/relationships" r:embed="rId2">
            <a:extLst>
              <a:ext uri="{28A0092B-C50C-407E-A947-70E740481C1C}">
                <a14:useLocalDpi xmlns:a14="http://schemas.microsoft.com/office/drawing/2010/main"/>
              </a:ext>
            </a:extLst>
          </a:blip>
          <a:srcRect/>
          <a:stretch>
            <a:fillRect l="-225317" t="-83247" r="-12124" b="1825"/>
          </a:stretch>
        </a:blipFill>
        <a:ln w="12700" cap="flat" cmpd="sng" algn="ctr">
          <a:solidFill>
            <a:schemeClr val="lt1">
              <a:hueOff val="0"/>
              <a:satOff val="0"/>
              <a:lumOff val="0"/>
              <a:alphaOff val="0"/>
            </a:schemeClr>
          </a:solidFill>
          <a:prstDash val="solid"/>
          <a:miter lim="800000"/>
        </a:ln>
        <a:effectLst>
          <a:outerShdw blurRad="63500" sx="102000" sy="102000" algn="ctr" rotWithShape="0">
            <a:prstClr val="black">
              <a:alpha val="40000"/>
            </a:prstClr>
          </a:outerShdw>
        </a:effectLst>
      </dsp:spPr>
      <dsp:style>
        <a:lnRef idx="2">
          <a:scrgbClr r="0" g="0" b="0"/>
        </a:lnRef>
        <a:fillRef idx="1">
          <a:scrgbClr r="0" g="0" b="0"/>
        </a:fillRef>
        <a:effectRef idx="0">
          <a:scrgbClr r="0" g="0" b="0"/>
        </a:effectRef>
        <a:fontRef idx="minor"/>
      </dsp:style>
    </dsp:sp>
    <dsp:sp modelId="{34CBA6A2-7E6D-6443-B94B-DA015343BBFD}">
      <dsp:nvSpPr>
        <dsp:cNvPr id="0" name=""/>
        <dsp:cNvSpPr/>
      </dsp:nvSpPr>
      <dsp:spPr>
        <a:xfrm>
          <a:off x="2606402" y="1533261"/>
          <a:ext cx="1754159" cy="1497004"/>
        </a:xfrm>
        <a:prstGeom prst="roundRect">
          <a:avLst>
            <a:gd name="adj" fmla="val 10000"/>
          </a:avLst>
        </a:prstGeom>
        <a:solidFill>
          <a:schemeClr val="accent4">
            <a:hueOff val="-682884"/>
            <a:satOff val="3889"/>
            <a:lumOff val="-647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t" anchorCtr="0">
          <a:noAutofit/>
        </a:bodyPr>
        <a:lstStyle/>
        <a:p>
          <a:pPr marL="0" lvl="0" indent="0" algn="ctr" defTabSz="800100">
            <a:lnSpc>
              <a:spcPct val="85000"/>
            </a:lnSpc>
            <a:spcBef>
              <a:spcPct val="0"/>
            </a:spcBef>
            <a:spcAft>
              <a:spcPts val="600"/>
            </a:spcAft>
            <a:buNone/>
          </a:pPr>
          <a:r>
            <a:rPr lang="en-US" sz="1800" b="1" kern="1200" dirty="0"/>
            <a:t>Design</a:t>
          </a:r>
          <a:endParaRPr lang="en-US" sz="1600" b="1" kern="1200" dirty="0"/>
        </a:p>
        <a:p>
          <a:pPr marL="171450" lvl="1" indent="-171450" algn="l" defTabSz="711200">
            <a:lnSpc>
              <a:spcPct val="85000"/>
            </a:lnSpc>
            <a:spcBef>
              <a:spcPct val="0"/>
            </a:spcBef>
            <a:spcAft>
              <a:spcPts val="600"/>
            </a:spcAft>
            <a:buChar char="•"/>
          </a:pPr>
          <a:r>
            <a:rPr lang="en-US" sz="1600" kern="1200" dirty="0"/>
            <a:t>Style Guide</a:t>
          </a:r>
        </a:p>
        <a:p>
          <a:pPr marL="171450" lvl="1" indent="-171450" algn="l" defTabSz="711200">
            <a:lnSpc>
              <a:spcPct val="85000"/>
            </a:lnSpc>
            <a:spcBef>
              <a:spcPct val="0"/>
            </a:spcBef>
            <a:spcAft>
              <a:spcPts val="600"/>
            </a:spcAft>
            <a:buChar char="•"/>
          </a:pPr>
          <a:r>
            <a:rPr lang="en-US" sz="1600" kern="1200" dirty="0"/>
            <a:t>Design Alternatives</a:t>
          </a:r>
        </a:p>
        <a:p>
          <a:pPr marL="171450" lvl="1" indent="-171450" algn="l" defTabSz="711200">
            <a:lnSpc>
              <a:spcPct val="85000"/>
            </a:lnSpc>
            <a:spcBef>
              <a:spcPct val="0"/>
            </a:spcBef>
            <a:spcAft>
              <a:spcPts val="600"/>
            </a:spcAft>
            <a:buChar char="•"/>
          </a:pPr>
          <a:r>
            <a:rPr lang="en-US" sz="1600" kern="1200" dirty="0"/>
            <a:t>Consult PWDs</a:t>
          </a:r>
        </a:p>
      </dsp:txBody>
      <dsp:txXfrm>
        <a:off x="2650248" y="1577107"/>
        <a:ext cx="1666467" cy="1409312"/>
      </dsp:txXfrm>
    </dsp:sp>
    <dsp:sp modelId="{23EB4D36-5418-064D-902F-E319F3286F52}">
      <dsp:nvSpPr>
        <dsp:cNvPr id="0" name=""/>
        <dsp:cNvSpPr/>
      </dsp:nvSpPr>
      <dsp:spPr>
        <a:xfrm rot="4329">
          <a:off x="4017839" y="982856"/>
          <a:ext cx="952473" cy="415269"/>
        </a:xfrm>
        <a:prstGeom prst="rightArrow">
          <a:avLst>
            <a:gd name="adj1" fmla="val 60000"/>
            <a:gd name="adj2" fmla="val 50000"/>
          </a:avLst>
        </a:prstGeom>
        <a:solidFill>
          <a:schemeClr val="accent4">
            <a:hueOff val="-910512"/>
            <a:satOff val="5185"/>
            <a:lumOff val="-8627"/>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a:off x="4017839" y="1065832"/>
        <a:ext cx="827892" cy="249161"/>
      </dsp:txXfrm>
    </dsp:sp>
    <dsp:sp modelId="{CD7F8179-F983-3249-BAA3-4C0A9A0F4334}">
      <dsp:nvSpPr>
        <dsp:cNvPr id="0" name=""/>
        <dsp:cNvSpPr/>
      </dsp:nvSpPr>
      <dsp:spPr>
        <a:xfrm>
          <a:off x="4951695" y="578831"/>
          <a:ext cx="1497004" cy="1497004"/>
        </a:xfrm>
        <a:prstGeom prst="roundRect">
          <a:avLst>
            <a:gd name="adj" fmla="val 10000"/>
          </a:avLst>
        </a:prstGeom>
        <a:blipFill dpi="0" rotWithShape="1">
          <a:blip xmlns:r="http://schemas.openxmlformats.org/officeDocument/2006/relationships" r:embed="rId3">
            <a:extLst>
              <a:ext uri="{28A0092B-C50C-407E-A947-70E740481C1C}">
                <a14:useLocalDpi xmlns:a14="http://schemas.microsoft.com/office/drawing/2010/main"/>
              </a:ext>
            </a:extLst>
          </a:blip>
          <a:srcRect/>
          <a:stretch>
            <a:fillRect l="-7425" t="-35599" r="-23705" b="4469"/>
          </a:stretch>
        </a:blipFill>
        <a:ln w="12700" cap="flat" cmpd="sng" algn="ctr">
          <a:solidFill>
            <a:schemeClr val="lt1">
              <a:hueOff val="0"/>
              <a:satOff val="0"/>
              <a:lumOff val="0"/>
              <a:alphaOff val="0"/>
            </a:schemeClr>
          </a:solidFill>
          <a:prstDash val="solid"/>
          <a:miter lim="800000"/>
        </a:ln>
        <a:effectLst>
          <a:outerShdw blurRad="63500" sx="102000" sy="102000" algn="ctr" rotWithShape="0">
            <a:prstClr val="black">
              <a:alpha val="40000"/>
            </a:prstClr>
          </a:outerShdw>
        </a:effectLst>
      </dsp:spPr>
      <dsp:style>
        <a:lnRef idx="2">
          <a:scrgbClr r="0" g="0" b="0"/>
        </a:lnRef>
        <a:fillRef idx="1">
          <a:scrgbClr r="0" g="0" b="0"/>
        </a:fillRef>
        <a:effectRef idx="0">
          <a:scrgbClr r="0" g="0" b="0"/>
        </a:effectRef>
        <a:fontRef idx="minor"/>
      </dsp:style>
    </dsp:sp>
    <dsp:sp modelId="{A5ADFBEE-ACC1-6249-9528-E18349F2A20E}">
      <dsp:nvSpPr>
        <dsp:cNvPr id="0" name=""/>
        <dsp:cNvSpPr/>
      </dsp:nvSpPr>
      <dsp:spPr>
        <a:xfrm>
          <a:off x="4991854" y="1533261"/>
          <a:ext cx="1882168" cy="1497004"/>
        </a:xfrm>
        <a:prstGeom prst="roundRect">
          <a:avLst>
            <a:gd name="adj" fmla="val 10000"/>
          </a:avLst>
        </a:prstGeom>
        <a:solidFill>
          <a:schemeClr val="accent4">
            <a:hueOff val="-1365767"/>
            <a:satOff val="7778"/>
            <a:lumOff val="-1294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t" anchorCtr="0">
          <a:noAutofit/>
        </a:bodyPr>
        <a:lstStyle/>
        <a:p>
          <a:pPr marL="0" lvl="0" indent="0" algn="ctr" defTabSz="800100">
            <a:lnSpc>
              <a:spcPct val="85000"/>
            </a:lnSpc>
            <a:spcBef>
              <a:spcPct val="0"/>
            </a:spcBef>
            <a:spcAft>
              <a:spcPts val="500"/>
            </a:spcAft>
            <a:buNone/>
          </a:pPr>
          <a:r>
            <a:rPr lang="en-US" sz="1800" b="1" kern="1200" dirty="0"/>
            <a:t>Development</a:t>
          </a:r>
          <a:endParaRPr lang="en-US" sz="1600" b="1" kern="1200" dirty="0"/>
        </a:p>
        <a:p>
          <a:pPr marL="171450" lvl="1" indent="-171450" algn="l" defTabSz="711200">
            <a:lnSpc>
              <a:spcPct val="85000"/>
            </a:lnSpc>
            <a:spcBef>
              <a:spcPct val="0"/>
            </a:spcBef>
            <a:spcAft>
              <a:spcPts val="500"/>
            </a:spcAft>
            <a:buChar char="•"/>
          </a:pPr>
          <a:r>
            <a:rPr lang="en-US" sz="1600" kern="1200" dirty="0"/>
            <a:t>Follow Best Practices </a:t>
          </a:r>
        </a:p>
        <a:p>
          <a:pPr marL="171450" lvl="1" indent="-171450" algn="l" defTabSz="711200">
            <a:lnSpc>
              <a:spcPct val="85000"/>
            </a:lnSpc>
            <a:spcBef>
              <a:spcPct val="0"/>
            </a:spcBef>
            <a:spcAft>
              <a:spcPts val="500"/>
            </a:spcAft>
            <a:buChar char="•"/>
          </a:pPr>
          <a:r>
            <a:rPr lang="en-US" sz="1600" kern="1200" dirty="0"/>
            <a:t>Test Prototypes and Access Features</a:t>
          </a:r>
        </a:p>
      </dsp:txBody>
      <dsp:txXfrm>
        <a:off x="5035700" y="1577107"/>
        <a:ext cx="1794476" cy="1409312"/>
      </dsp:txXfrm>
    </dsp:sp>
    <dsp:sp modelId="{ADE40243-B155-C84A-8B98-0D194351E510}">
      <dsp:nvSpPr>
        <dsp:cNvPr id="0" name=""/>
        <dsp:cNvSpPr/>
      </dsp:nvSpPr>
      <dsp:spPr>
        <a:xfrm rot="21593564">
          <a:off x="6465033" y="978819"/>
          <a:ext cx="1023105" cy="425575"/>
        </a:xfrm>
        <a:prstGeom prst="rightArrow">
          <a:avLst>
            <a:gd name="adj1" fmla="val 60000"/>
            <a:gd name="adj2" fmla="val 50000"/>
          </a:avLst>
        </a:prstGeom>
        <a:solidFill>
          <a:schemeClr val="accent4">
            <a:hueOff val="-1821023"/>
            <a:satOff val="10370"/>
            <a:lumOff val="-17253"/>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US" sz="1900" kern="1200"/>
        </a:p>
      </dsp:txBody>
      <dsp:txXfrm>
        <a:off x="6465033" y="1064054"/>
        <a:ext cx="895433" cy="255345"/>
      </dsp:txXfrm>
    </dsp:sp>
    <dsp:sp modelId="{BE501684-8742-364A-B60C-F4AB7E09B605}">
      <dsp:nvSpPr>
        <dsp:cNvPr id="0" name=""/>
        <dsp:cNvSpPr/>
      </dsp:nvSpPr>
      <dsp:spPr>
        <a:xfrm>
          <a:off x="7454198" y="635058"/>
          <a:ext cx="1497004" cy="1497004"/>
        </a:xfrm>
        <a:prstGeom prst="roundRect">
          <a:avLst>
            <a:gd name="adj" fmla="val 10000"/>
          </a:avLst>
        </a:prstGeom>
        <a:blipFill dpi="0" rotWithShape="1">
          <a:blip xmlns:r="http://schemas.openxmlformats.org/officeDocument/2006/relationships" r:embed="rId4">
            <a:extLst>
              <a:ext uri="{28A0092B-C50C-407E-A947-70E740481C1C}">
                <a14:useLocalDpi xmlns:a14="http://schemas.microsoft.com/office/drawing/2010/main"/>
              </a:ext>
            </a:extLst>
          </a:blip>
          <a:srcRect/>
          <a:stretch>
            <a:fillRect l="-16385" t="-16862" r="-7926" b="-7449"/>
          </a:stretch>
        </a:blipFill>
        <a:ln w="12700" cap="flat" cmpd="sng" algn="ctr">
          <a:solidFill>
            <a:schemeClr val="lt1">
              <a:hueOff val="0"/>
              <a:satOff val="0"/>
              <a:lumOff val="0"/>
              <a:alphaOff val="0"/>
            </a:schemeClr>
          </a:solidFill>
          <a:prstDash val="solid"/>
          <a:miter lim="800000"/>
        </a:ln>
        <a:effectLst>
          <a:outerShdw blurRad="63500" sx="102000" sy="102000" algn="ctr" rotWithShape="0">
            <a:prstClr val="black">
              <a:alpha val="40000"/>
            </a:prstClr>
          </a:outerShdw>
        </a:effectLst>
      </dsp:spPr>
      <dsp:style>
        <a:lnRef idx="2">
          <a:scrgbClr r="0" g="0" b="0"/>
        </a:lnRef>
        <a:fillRef idx="1">
          <a:scrgbClr r="0" g="0" b="0"/>
        </a:fillRef>
        <a:effectRef idx="0">
          <a:scrgbClr r="0" g="0" b="0"/>
        </a:effectRef>
        <a:fontRef idx="minor"/>
      </dsp:style>
    </dsp:sp>
    <dsp:sp modelId="{0917B4A7-FC89-AF41-8995-D818F2ACD681}">
      <dsp:nvSpPr>
        <dsp:cNvPr id="0" name=""/>
        <dsp:cNvSpPr/>
      </dsp:nvSpPr>
      <dsp:spPr>
        <a:xfrm>
          <a:off x="7562687" y="1533261"/>
          <a:ext cx="1767422" cy="1497004"/>
        </a:xfrm>
        <a:prstGeom prst="roundRect">
          <a:avLst>
            <a:gd name="adj" fmla="val 10000"/>
          </a:avLst>
        </a:prstGeom>
        <a:solidFill>
          <a:schemeClr val="accent4">
            <a:hueOff val="-2048651"/>
            <a:satOff val="11666"/>
            <a:lumOff val="-1941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t" anchorCtr="0">
          <a:noAutofit/>
        </a:bodyPr>
        <a:lstStyle/>
        <a:p>
          <a:pPr marL="0" lvl="0" indent="0" algn="ctr" defTabSz="800100">
            <a:lnSpc>
              <a:spcPct val="85000"/>
            </a:lnSpc>
            <a:spcBef>
              <a:spcPct val="0"/>
            </a:spcBef>
            <a:spcAft>
              <a:spcPts val="600"/>
            </a:spcAft>
            <a:buNone/>
          </a:pPr>
          <a:r>
            <a:rPr lang="en-US" sz="1800" b="1" kern="1200" dirty="0"/>
            <a:t>QA/Testing</a:t>
          </a:r>
        </a:p>
        <a:p>
          <a:pPr marL="171450" lvl="1" indent="-171450" algn="l" defTabSz="711200">
            <a:lnSpc>
              <a:spcPct val="85000"/>
            </a:lnSpc>
            <a:spcBef>
              <a:spcPct val="0"/>
            </a:spcBef>
            <a:spcAft>
              <a:spcPts val="600"/>
            </a:spcAft>
            <a:buChar char="•"/>
          </a:pPr>
          <a:r>
            <a:rPr lang="en-US" sz="1600" kern="1200" dirty="0"/>
            <a:t>Accessibility Tests by Need</a:t>
          </a:r>
        </a:p>
        <a:p>
          <a:pPr marL="171450" lvl="1" indent="-171450" algn="l" defTabSz="711200">
            <a:lnSpc>
              <a:spcPct val="85000"/>
            </a:lnSpc>
            <a:spcBef>
              <a:spcPct val="0"/>
            </a:spcBef>
            <a:spcAft>
              <a:spcPts val="600"/>
            </a:spcAft>
            <a:buChar char="•"/>
          </a:pPr>
          <a:r>
            <a:rPr lang="en-US" sz="1600" kern="1200" dirty="0"/>
            <a:t>Use Case Tests w/ PWDs</a:t>
          </a:r>
        </a:p>
      </dsp:txBody>
      <dsp:txXfrm>
        <a:off x="7606533" y="1577107"/>
        <a:ext cx="1679730" cy="1409312"/>
      </dsp:txXfrm>
    </dsp:sp>
    <dsp:sp modelId="{5FD1103D-9F58-DD4C-B3D2-5726327914FA}">
      <dsp:nvSpPr>
        <dsp:cNvPr id="0" name=""/>
        <dsp:cNvSpPr/>
      </dsp:nvSpPr>
      <dsp:spPr>
        <a:xfrm rot="21576847">
          <a:off x="8985108" y="968417"/>
          <a:ext cx="939225" cy="484610"/>
        </a:xfrm>
        <a:prstGeom prst="rightArrow">
          <a:avLst>
            <a:gd name="adj1" fmla="val 60000"/>
            <a:gd name="adj2" fmla="val 50000"/>
          </a:avLst>
        </a:prstGeom>
        <a:solidFill>
          <a:schemeClr val="accent4">
            <a:hueOff val="-2731534"/>
            <a:satOff val="15555"/>
            <a:lumOff val="-2588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77900">
            <a:lnSpc>
              <a:spcPct val="90000"/>
            </a:lnSpc>
            <a:spcBef>
              <a:spcPct val="0"/>
            </a:spcBef>
            <a:spcAft>
              <a:spcPct val="35000"/>
            </a:spcAft>
            <a:buNone/>
          </a:pPr>
          <a:endParaRPr lang="en-US" sz="2200" kern="1200"/>
        </a:p>
      </dsp:txBody>
      <dsp:txXfrm>
        <a:off x="8985110" y="1065829"/>
        <a:ext cx="793842" cy="290766"/>
      </dsp:txXfrm>
    </dsp:sp>
    <dsp:sp modelId="{3A7E9B4D-20C9-F548-A135-EB52F5ED041B}">
      <dsp:nvSpPr>
        <dsp:cNvPr id="0" name=""/>
        <dsp:cNvSpPr/>
      </dsp:nvSpPr>
      <dsp:spPr>
        <a:xfrm>
          <a:off x="9910286" y="618516"/>
          <a:ext cx="1497004" cy="1497004"/>
        </a:xfrm>
        <a:prstGeom prst="roundRect">
          <a:avLst>
            <a:gd name="adj" fmla="val 10000"/>
          </a:avLst>
        </a:prstGeom>
        <a:blipFill dpi="0" rotWithShape="1">
          <a:blip xmlns:r="http://schemas.openxmlformats.org/officeDocument/2006/relationships" r:embed="rId5">
            <a:extLst>
              <a:ext uri="{28A0092B-C50C-407E-A947-70E740481C1C}">
                <a14:useLocalDpi xmlns:a14="http://schemas.microsoft.com/office/drawing/2010/main"/>
              </a:ext>
            </a:extLst>
          </a:blip>
          <a:srcRect/>
          <a:stretch>
            <a:fillRect l="-7283" t="-23862" r="-16707" b="-128"/>
          </a:stretch>
        </a:blipFill>
        <a:ln w="12700" cap="flat" cmpd="sng" algn="ctr">
          <a:solidFill>
            <a:schemeClr val="lt1">
              <a:hueOff val="0"/>
              <a:satOff val="0"/>
              <a:lumOff val="0"/>
              <a:alphaOff val="0"/>
            </a:schemeClr>
          </a:solidFill>
          <a:prstDash val="solid"/>
          <a:miter lim="800000"/>
        </a:ln>
        <a:effectLst>
          <a:outerShdw blurRad="63500" sx="102000" sy="102000" algn="ctr" rotWithShape="0">
            <a:prstClr val="black">
              <a:alpha val="40000"/>
            </a:prstClr>
          </a:outerShdw>
        </a:effectLst>
      </dsp:spPr>
      <dsp:style>
        <a:lnRef idx="2">
          <a:scrgbClr r="0" g="0" b="0"/>
        </a:lnRef>
        <a:fillRef idx="1">
          <a:scrgbClr r="0" g="0" b="0"/>
        </a:fillRef>
        <a:effectRef idx="0">
          <a:scrgbClr r="0" g="0" b="0"/>
        </a:effectRef>
        <a:fontRef idx="minor"/>
      </dsp:style>
    </dsp:sp>
    <dsp:sp modelId="{2E92E13C-CD06-2546-BD3E-02EC80BE21E6}">
      <dsp:nvSpPr>
        <dsp:cNvPr id="0" name=""/>
        <dsp:cNvSpPr/>
      </dsp:nvSpPr>
      <dsp:spPr>
        <a:xfrm>
          <a:off x="10008685" y="1483635"/>
          <a:ext cx="1787602" cy="1563171"/>
        </a:xfrm>
        <a:prstGeom prst="roundRect">
          <a:avLst>
            <a:gd name="adj" fmla="val 10000"/>
          </a:avLst>
        </a:prstGeom>
        <a:solidFill>
          <a:schemeClr val="accent4">
            <a:hueOff val="-2731534"/>
            <a:satOff val="15555"/>
            <a:lumOff val="-2588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t" anchorCtr="0">
          <a:noAutofit/>
        </a:bodyPr>
        <a:lstStyle/>
        <a:p>
          <a:pPr marL="0" lvl="0" indent="0" algn="ctr" defTabSz="800100">
            <a:lnSpc>
              <a:spcPct val="85000"/>
            </a:lnSpc>
            <a:spcBef>
              <a:spcPct val="0"/>
            </a:spcBef>
            <a:spcAft>
              <a:spcPts val="600"/>
            </a:spcAft>
            <a:buNone/>
          </a:pPr>
          <a:r>
            <a:rPr lang="en-US" sz="1800" b="1" kern="1200" dirty="0"/>
            <a:t>Release</a:t>
          </a:r>
          <a:endParaRPr lang="en-US" sz="1600" b="1" kern="1200" dirty="0"/>
        </a:p>
        <a:p>
          <a:pPr marL="171450" lvl="1" indent="-171450" algn="l" defTabSz="711200">
            <a:lnSpc>
              <a:spcPct val="85000"/>
            </a:lnSpc>
            <a:spcBef>
              <a:spcPct val="0"/>
            </a:spcBef>
            <a:spcAft>
              <a:spcPts val="600"/>
            </a:spcAft>
            <a:buChar char="•"/>
          </a:pPr>
          <a:r>
            <a:rPr lang="en-US" sz="1600" kern="1200" dirty="0"/>
            <a:t>Document Features</a:t>
          </a:r>
        </a:p>
        <a:p>
          <a:pPr marL="171450" lvl="1" indent="-171450" algn="l" defTabSz="711200">
            <a:lnSpc>
              <a:spcPct val="85000"/>
            </a:lnSpc>
            <a:spcBef>
              <a:spcPct val="0"/>
            </a:spcBef>
            <a:spcAft>
              <a:spcPts val="600"/>
            </a:spcAft>
            <a:buChar char="•"/>
          </a:pPr>
          <a:r>
            <a:rPr lang="en-US" sz="1600" kern="1200" dirty="0"/>
            <a:t>Accessible Support</a:t>
          </a:r>
        </a:p>
        <a:p>
          <a:pPr marL="171450" lvl="1" indent="-171450" algn="l" defTabSz="711200">
            <a:lnSpc>
              <a:spcPct val="85000"/>
            </a:lnSpc>
            <a:spcBef>
              <a:spcPct val="0"/>
            </a:spcBef>
            <a:spcAft>
              <a:spcPts val="600"/>
            </a:spcAft>
            <a:buChar char="•"/>
          </a:pPr>
          <a:r>
            <a:rPr lang="en-US" sz="1600" kern="1200" dirty="0"/>
            <a:t>VPATs</a:t>
          </a:r>
        </a:p>
      </dsp:txBody>
      <dsp:txXfrm>
        <a:off x="10054469" y="1529419"/>
        <a:ext cx="1696034" cy="1471603"/>
      </dsp:txXfrm>
    </dsp:sp>
  </dsp:spTree>
</dsp:drawing>
</file>

<file path=ppt/diagrams/layout1.xml><?xml version="1.0" encoding="utf-8"?>
<dgm:layoutDef xmlns:dgm="http://schemas.openxmlformats.org/drawingml/2006/diagram" xmlns:a="http://schemas.openxmlformats.org/drawingml/2006/main" uniqueId="urn:microsoft.com/office/officeart/2005/8/layout/hProcess10">
  <dgm:title val=""/>
  <dgm:desc val=""/>
  <dgm:catLst>
    <dgm:cat type="process" pri="3000"/>
    <dgm:cat type="picture" pri="30000"/>
    <dgm:cat type="pictureconvert" pri="3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op="equ" fact="0.3333"/>
      <dgm:constr type="primFontSz" for="des" forName="txNode" op="equ" val="65"/>
      <dgm:constr type="primFontSz" for="des" forName="connTx" op="equ" val="55"/>
      <dgm:constr type="primFontSz" for="des" forName="connTx" refType="primFontSz" refFor="des" refForName="txNode" op="lte" fact="0.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imagSh"/>
              <dgm:constr type="w" for="ch" forName="imagSh" refType="w" fact="0.86"/>
              <dgm:constr type="t" for="ch" forName="imagSh"/>
              <dgm:constr type="h" for="ch" forName="imagSh" refType="w" refFor="ch" refForName="imagSh"/>
              <dgm:constr type="l" for="ch" forName="txNode" refType="w" fact="0.14"/>
              <dgm:constr type="w" for="ch" forName="txNode" refType="w" refFor="ch" refForName="imagSh"/>
              <dgm:constr type="t" for="ch" forName="txNode" refType="h" refFor="ch" refForName="imagSh" fact="0.6"/>
              <dgm:constr type="h" for="ch" forName="txNode" refType="h" refFor="ch" refForName="imagSh"/>
            </dgm:constrLst>
          </dgm:if>
          <dgm:else name="Name7">
            <dgm:constrLst>
              <dgm:constr type="l" for="ch" forName="imagSh" refType="w" fact="0.14"/>
              <dgm:constr type="w" for="ch" forName="imagSh" refType="w" fact="0.86"/>
              <dgm:constr type="t" for="ch" forName="imagSh"/>
              <dgm:constr type="h" for="ch" forName="imagSh" refType="w" refFor="ch" refForName="imagSh"/>
              <dgm:constr type="l" for="ch" forName="txNode"/>
              <dgm:constr type="w" for="ch" forName="txNode" refType="w" refFor="ch" refForName="imagSh"/>
              <dgm:constr type="t" for="ch" forName="txNode" refType="h" refFor="ch" refForName="imagSh" fact="0.6"/>
              <dgm:constr type="h" for="ch" forName="txNode" refType="h" refFor="ch" refForName="imagSh"/>
            </dgm:constrLst>
          </dgm:else>
        </dgm:choose>
        <dgm:ruleLst/>
        <dgm:layoutNode name="imagSh" styleLbl="bgImgPlace1">
          <dgm:alg type="sp"/>
          <dgm:shape xmlns:r="http://schemas.openxmlformats.org/officeDocument/2006/relationships" type="roundRect" r:blip="" blipPhldr="1">
            <dgm:adjLst>
              <dgm:adj idx="1" val="0.1"/>
            </dgm:adjLst>
          </dgm:shape>
          <dgm:presOf/>
          <dgm:constrLst/>
          <dgm:ruleLst/>
        </dgm:layoutNode>
        <dgm:layoutNode name="txNode" styleLbl="node1">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sibTransForEach" axis="followSib" ptType="sibTrans" cnt="1">
        <dgm:layoutNode name="sibTrans">
          <dgm:alg type="conn">
            <dgm:param type="begPts" val="auto"/>
            <dgm:param type="endPts" val="auto"/>
            <dgm:param type="srcNode" val="imagSh"/>
            <dgm:param type="dstNode" val="imagSh"/>
          </dgm:alg>
          <dgm:shape xmlns:r="http://schemas.openxmlformats.org/officeDocument/2006/relationships" type="conn" r:blip="">
            <dgm:adjLst/>
          </dgm:shape>
          <dgm:presOf axis="self"/>
          <dgm:constrLst>
            <dgm:constr type="h" refType="w" fact="0.62"/>
            <dgm:constr type="connDist"/>
            <dgm:constr type="begPad" refType="connDist" fact="0.35"/>
            <dgm:constr type="endPad" refType="connDist" fact="0.3"/>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Arial Regular"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Arial Regular" charset="0"/>
              </a:defRPr>
            </a:lvl1pPr>
          </a:lstStyle>
          <a:p>
            <a:fld id="{8ACA1C46-6C05-3A40-A8E2-011B5C66D4D6}" type="datetimeFigureOut">
              <a:rPr lang="en-US" smtClean="0"/>
              <a:pPr/>
              <a:t>3/20/18</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Arial Regular"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Arial Regular" charset="0"/>
              </a:defRPr>
            </a:lvl1pPr>
          </a:lstStyle>
          <a:p>
            <a:fld id="{5104204D-A129-834B-B1A3-84C093EE0EB0}" type="slidenum">
              <a:rPr lang="en-US" smtClean="0"/>
              <a:pPr/>
              <a:t>‹#›</a:t>
            </a:fld>
            <a:endParaRPr lang="en-US" dirty="0"/>
          </a:p>
        </p:txBody>
      </p:sp>
    </p:spTree>
    <p:extLst>
      <p:ext uri="{BB962C8B-B14F-4D97-AF65-F5344CB8AC3E}">
        <p14:creationId xmlns:p14="http://schemas.microsoft.com/office/powerpoint/2010/main" val="1471526760"/>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Arial Regular" charset="0"/>
        <a:ea typeface="+mn-ea"/>
        <a:cs typeface="+mn-cs"/>
      </a:defRPr>
    </a:lvl1pPr>
    <a:lvl2pPr marL="457200" algn="l" defTabSz="914400" rtl="0" eaLnBrk="1" latinLnBrk="0" hangingPunct="1">
      <a:defRPr sz="1200" b="0" i="0" kern="1200">
        <a:solidFill>
          <a:schemeClr val="tx1"/>
        </a:solidFill>
        <a:latin typeface="Arial Regular" charset="0"/>
        <a:ea typeface="+mn-ea"/>
        <a:cs typeface="+mn-cs"/>
      </a:defRPr>
    </a:lvl2pPr>
    <a:lvl3pPr marL="914400" algn="l" defTabSz="914400" rtl="0" eaLnBrk="1" latinLnBrk="0" hangingPunct="1">
      <a:defRPr sz="1200" b="0" i="0" kern="1200">
        <a:solidFill>
          <a:schemeClr val="tx1"/>
        </a:solidFill>
        <a:latin typeface="Arial Regular" charset="0"/>
        <a:ea typeface="+mn-ea"/>
        <a:cs typeface="+mn-cs"/>
      </a:defRPr>
    </a:lvl3pPr>
    <a:lvl4pPr marL="1371600" algn="l" defTabSz="914400" rtl="0" eaLnBrk="1" latinLnBrk="0" hangingPunct="1">
      <a:defRPr sz="1200" b="0" i="0" kern="1200">
        <a:solidFill>
          <a:schemeClr val="tx1"/>
        </a:solidFill>
        <a:latin typeface="Arial Regular" charset="0"/>
        <a:ea typeface="+mn-ea"/>
        <a:cs typeface="+mn-cs"/>
      </a:defRPr>
    </a:lvl4pPr>
    <a:lvl5pPr marL="1828800" algn="l" defTabSz="914400" rtl="0" eaLnBrk="1" latinLnBrk="0" hangingPunct="1">
      <a:defRPr sz="1200" b="0" i="0" kern="1200">
        <a:solidFill>
          <a:schemeClr val="tx1"/>
        </a:solidFill>
        <a:latin typeface="Arial Regular"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dirty="0"/>
          </a:p>
        </p:txBody>
      </p:sp>
      <p:sp>
        <p:nvSpPr>
          <p:cNvPr id="4" name="Slide Number Placeholder 3"/>
          <p:cNvSpPr>
            <a:spLocks noGrp="1"/>
          </p:cNvSpPr>
          <p:nvPr>
            <p:ph type="sldNum" sz="quarter" idx="10"/>
          </p:nvPr>
        </p:nvSpPr>
        <p:spPr/>
        <p:txBody>
          <a:bodyPr/>
          <a:lstStyle/>
          <a:p>
            <a:fld id="{5104204D-A129-834B-B1A3-84C093EE0EB0}" type="slidenum">
              <a:rPr lang="en-US" smtClean="0"/>
              <a:pPr/>
              <a:t>4</a:t>
            </a:fld>
            <a:endParaRPr lang="en-US" dirty="0"/>
          </a:p>
        </p:txBody>
      </p:sp>
    </p:spTree>
    <p:extLst>
      <p:ext uri="{BB962C8B-B14F-4D97-AF65-F5344CB8AC3E}">
        <p14:creationId xmlns:p14="http://schemas.microsoft.com/office/powerpoint/2010/main" val="22736368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dirty="0"/>
          </a:p>
        </p:txBody>
      </p:sp>
      <p:sp>
        <p:nvSpPr>
          <p:cNvPr id="4" name="Slide Number Placeholder 3"/>
          <p:cNvSpPr>
            <a:spLocks noGrp="1"/>
          </p:cNvSpPr>
          <p:nvPr>
            <p:ph type="sldNum" sz="quarter" idx="10"/>
          </p:nvPr>
        </p:nvSpPr>
        <p:spPr/>
        <p:txBody>
          <a:bodyPr/>
          <a:lstStyle/>
          <a:p>
            <a:fld id="{5104204D-A129-834B-B1A3-84C093EE0EB0}" type="slidenum">
              <a:rPr lang="en-US" smtClean="0"/>
              <a:pPr/>
              <a:t>5</a:t>
            </a:fld>
            <a:endParaRPr lang="en-US" dirty="0"/>
          </a:p>
        </p:txBody>
      </p:sp>
    </p:spTree>
    <p:extLst>
      <p:ext uri="{BB962C8B-B14F-4D97-AF65-F5344CB8AC3E}">
        <p14:creationId xmlns:p14="http://schemas.microsoft.com/office/powerpoint/2010/main" val="7227541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a:t>Blind User Scenario</a:t>
            </a:r>
          </a:p>
          <a:p>
            <a:pPr marL="171450" indent="-171450">
              <a:buFont typeface="Arial" panose="020B0604020202020204" pitchFamily="34" charset="0"/>
              <a:buChar char="•"/>
            </a:pPr>
            <a:r>
              <a:rPr lang="en-US" sz="1200" b="0" dirty="0"/>
              <a:t>Access Online Services from Home (Personal Device): </a:t>
            </a:r>
            <a:r>
              <a:rPr lang="en-US" sz="1050" b="0" dirty="0"/>
              <a:t>Blind user accesses Government Agency online services using personal device at home or other location.  Uses JAWS® for Windows screen reader or other screen reader to access accessible web application, listening to text-to-speech output via his or her headset. </a:t>
            </a:r>
            <a:endParaRPr lang="en-US" sz="1200" b="0" dirty="0"/>
          </a:p>
          <a:p>
            <a:pPr marL="171450" indent="-171450">
              <a:buFont typeface="Arial" panose="020B0604020202020204" pitchFamily="34" charset="0"/>
              <a:buChar char="•"/>
            </a:pPr>
            <a:r>
              <a:rPr lang="en-US" sz="1200" b="0" dirty="0"/>
              <a:t>Field Office Service Counter: </a:t>
            </a:r>
            <a:r>
              <a:rPr lang="en-US" sz="1050" b="0" dirty="0"/>
              <a:t>Blind user visits Government Agency field office, visits the service counter where an agency worker gives him or her instructions for using the accessible kiosk (verbal, Braille hard copy, short URL to electronic instructions).</a:t>
            </a:r>
            <a:endParaRPr lang="en-US" b="0" dirty="0"/>
          </a:p>
          <a:p>
            <a:pPr marL="171450" indent="-171450">
              <a:buFont typeface="Arial" panose="020B0604020202020204" pitchFamily="34" charset="0"/>
              <a:buChar char="•"/>
            </a:pPr>
            <a:r>
              <a:rPr lang="en-US" sz="1200" b="0" dirty="0"/>
              <a:t>Field Office Accessible kiosk / Turn on Text-to-Speech (TTS): </a:t>
            </a:r>
            <a:r>
              <a:rPr lang="en-US" sz="1050" b="0" dirty="0"/>
              <a:t>Blind user locates headset jack using Braille / other instructions, connects headset, activates JAWS® screen reader. </a:t>
            </a:r>
          </a:p>
          <a:p>
            <a:pPr marL="171450" indent="-171450">
              <a:buFont typeface="Arial" panose="020B0604020202020204" pitchFamily="34" charset="0"/>
              <a:buChar char="•"/>
            </a:pPr>
            <a:r>
              <a:rPr lang="en-US" sz="1200" b="0" dirty="0"/>
              <a:t>Field Office Accessible kiosk / Accesses Web App: </a:t>
            </a:r>
            <a:r>
              <a:rPr lang="en-US" sz="1050" b="0" dirty="0"/>
              <a:t>Blind user completes transaction in web app, using speech output, and keyboard/keypad.  On session completion, device resets to default settings. </a:t>
            </a:r>
            <a:endParaRPr lang="en-US" sz="1200" b="0" dirty="0"/>
          </a:p>
          <a:p>
            <a:pPr marL="0" lvl="1"/>
            <a:endParaRPr lang="en-US" sz="1200" dirty="0"/>
          </a:p>
          <a:p>
            <a:pPr marL="171450" lvl="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5104204D-A129-834B-B1A3-84C093EE0EB0}" type="slidenum">
              <a:rPr lang="en-US" smtClean="0"/>
              <a:pPr/>
              <a:t>12</a:t>
            </a:fld>
            <a:endParaRPr lang="en-US" dirty="0"/>
          </a:p>
        </p:txBody>
      </p:sp>
    </p:spTree>
    <p:extLst>
      <p:ext uri="{BB962C8B-B14F-4D97-AF65-F5344CB8AC3E}">
        <p14:creationId xmlns:p14="http://schemas.microsoft.com/office/powerpoint/2010/main" val="7145887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a:t>Low Vision User Scenario</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dirty="0"/>
              <a:t>Access Online Services from Home (Personal Device): </a:t>
            </a:r>
            <a:r>
              <a:rPr lang="en-US" sz="1200" dirty="0"/>
              <a:t>Low vision user accesses Government Agency online services using personal device at home or other location.  Uses Windows® high contrast mode and ZoomText® screen magnification software to access web app.</a:t>
            </a:r>
            <a:endParaRPr lang="en-US" sz="1200" b="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dirty="0"/>
              <a:t>Field Office Service Counter: </a:t>
            </a:r>
            <a:r>
              <a:rPr lang="en-US" sz="1200" dirty="0"/>
              <a:t>Low vision user visits Government Agency field office, </a:t>
            </a:r>
            <a:r>
              <a:rPr lang="en-US" sz="1200" b="0" dirty="0"/>
              <a:t>visits the service counter where an agency worker gives him or her instructions for using the accessible kiosk </a:t>
            </a:r>
            <a:r>
              <a:rPr lang="en-US" sz="1200" dirty="0"/>
              <a:t>(verbal, large print hard copy, short URL to electronic instructions).</a:t>
            </a:r>
            <a:endParaRPr lang="en-US" b="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dirty="0"/>
              <a:t>Field Office Accessible kiosk / Turn on Screen Magnifier &amp; High Contrast: </a:t>
            </a:r>
            <a:r>
              <a:rPr lang="en-US" sz="1050" dirty="0"/>
              <a:t>Low vision user selects ZoomText® screen magnifier, then activates High Contrast Mode so they can see screen.</a:t>
            </a:r>
            <a:endParaRPr lang="en-US" sz="1050" b="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dirty="0"/>
              <a:t>Field Office Accessible kiosk / Accesses Web App: </a:t>
            </a:r>
            <a:r>
              <a:rPr lang="en-US" sz="1200" dirty="0"/>
              <a:t>Low vision user completes transaction in web app, using keyboard and mouse. On session completion, device resets to default settings. </a:t>
            </a:r>
          </a:p>
          <a:p>
            <a:pPr marL="171450" lvl="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5104204D-A129-834B-B1A3-84C093EE0EB0}" type="slidenum">
              <a:rPr lang="en-US" smtClean="0"/>
              <a:pPr/>
              <a:t>13</a:t>
            </a:fld>
            <a:endParaRPr lang="en-US" dirty="0"/>
          </a:p>
        </p:txBody>
      </p:sp>
    </p:spTree>
    <p:extLst>
      <p:ext uri="{BB962C8B-B14F-4D97-AF65-F5344CB8AC3E}">
        <p14:creationId xmlns:p14="http://schemas.microsoft.com/office/powerpoint/2010/main" val="20384823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a:t>Low Mobility / Low Dexterity User Scenario</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dirty="0"/>
              <a:t>Access Online Services from Home (Personal Device): </a:t>
            </a:r>
            <a:r>
              <a:rPr lang="en-US" sz="1200" dirty="0"/>
              <a:t>User with limited mobility and dexterity accesses Government Agency online services using personal device at home or other location.  A wheelchair user, this person also uses special keyboard settings, and a roller mouse to effectively use the keyboard to access web content.</a:t>
            </a:r>
            <a:endParaRPr lang="en-US" sz="1200" b="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dirty="0"/>
              <a:t>Field Office Service Counter: </a:t>
            </a:r>
            <a:r>
              <a:rPr lang="en-US" sz="1200" dirty="0"/>
              <a:t>Limited mobility/dexterity user visits Government Agency field office, gets a J ticket from the Start Here window, speaks to service rep who gives her instructions for using ADA POS Device (verbal, short URL to electronic instructions).</a:t>
            </a:r>
            <a:endParaRPr lang="en-US" b="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dirty="0"/>
              <a:t>Field Office Accessible kiosk / Turn on Text-to-Speech (TTS): </a:t>
            </a:r>
            <a:r>
              <a:rPr lang="en-US" sz="1050" dirty="0"/>
              <a:t>Limited mobility/dexterity user locates ADA counter device, turns on keyboard settings to make keyboard and mouse easier to use.</a:t>
            </a:r>
            <a:endParaRPr lang="en-US" sz="1050" b="0" dirty="0"/>
          </a:p>
          <a:p>
            <a:pPr marL="171450" indent="-171450">
              <a:buFont typeface="Arial" panose="020B0604020202020204" pitchFamily="34" charset="0"/>
              <a:buChar char="•"/>
            </a:pPr>
            <a:r>
              <a:rPr lang="en-US" sz="1200" b="0" dirty="0"/>
              <a:t>Field Office Accessible kiosk / Accesses Web App: </a:t>
            </a:r>
            <a:r>
              <a:rPr lang="en-US" sz="1200" dirty="0"/>
              <a:t>Limited mobility/dexterity user completes transaction in web app, using keyboard and mouse. On session completion, device resets to default settings</a:t>
            </a:r>
          </a:p>
          <a:p>
            <a:pPr marL="171450" lvl="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5104204D-A129-834B-B1A3-84C093EE0EB0}" type="slidenum">
              <a:rPr lang="en-US" smtClean="0"/>
              <a:pPr/>
              <a:t>14</a:t>
            </a:fld>
            <a:endParaRPr lang="en-US" dirty="0"/>
          </a:p>
        </p:txBody>
      </p:sp>
    </p:spTree>
    <p:extLst>
      <p:ext uri="{BB962C8B-B14F-4D97-AF65-F5344CB8AC3E}">
        <p14:creationId xmlns:p14="http://schemas.microsoft.com/office/powerpoint/2010/main" val="34551931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a:t>Blind User Scenario</a:t>
            </a:r>
          </a:p>
          <a:p>
            <a:pPr marL="171450" indent="-171450">
              <a:buFont typeface="Arial" panose="020B0604020202020204" pitchFamily="34" charset="0"/>
              <a:buChar char="•"/>
            </a:pPr>
            <a:r>
              <a:rPr lang="en-US" sz="1200" b="0" dirty="0"/>
              <a:t>Blind users will utilize printer related applications from their personal computer and mobile devices.  </a:t>
            </a:r>
          </a:p>
          <a:p>
            <a:pPr marL="171450" indent="-171450">
              <a:buFont typeface="Arial" panose="020B0604020202020204" pitchFamily="34" charset="0"/>
              <a:buChar char="•"/>
            </a:pPr>
            <a:r>
              <a:rPr lang="en-US" sz="1200" b="0" dirty="0"/>
              <a:t>When they use a shared printer in a common area, then must be able to:</a:t>
            </a:r>
          </a:p>
          <a:p>
            <a:pPr marL="628650" lvl="1" indent="-171450">
              <a:buFont typeface="Arial" panose="020B0604020202020204" pitchFamily="34" charset="0"/>
              <a:buChar char="•"/>
            </a:pPr>
            <a:r>
              <a:rPr lang="en-US" sz="1200" b="0" dirty="0"/>
              <a:t>Locate Braille instructions for finding the headset jack and activating speech mode.</a:t>
            </a:r>
          </a:p>
          <a:p>
            <a:pPr marL="628650" lvl="1" indent="-171450">
              <a:buFont typeface="Arial" panose="020B0604020202020204" pitchFamily="34" charset="0"/>
              <a:buChar char="•"/>
            </a:pPr>
            <a:r>
              <a:rPr lang="en-US" sz="1200" b="0" dirty="0"/>
              <a:t>Inserting a personal headset, activating the built-in screen reader, and adjusting the volume of speech output. </a:t>
            </a:r>
          </a:p>
          <a:p>
            <a:pPr marL="628650" lvl="1" indent="-171450">
              <a:buFont typeface="Arial" panose="020B0604020202020204" pitchFamily="34" charset="0"/>
              <a:buChar char="•"/>
            </a:pPr>
            <a:r>
              <a:rPr lang="en-US" sz="1200" b="0" dirty="0"/>
              <a:t>Tactilely distinguish and identify hardware operable parts and controls.</a:t>
            </a:r>
          </a:p>
          <a:p>
            <a:pPr marL="628650" lvl="1" indent="-171450">
              <a:buFont typeface="Arial" panose="020B0604020202020204" pitchFamily="34" charset="0"/>
              <a:buChar char="•"/>
            </a:pPr>
            <a:r>
              <a:rPr lang="en-US" sz="1200" b="0" dirty="0"/>
              <a:t>Change the control panel screen to high contrast if available, if they have some vision.</a:t>
            </a:r>
          </a:p>
          <a:p>
            <a:pPr marL="628650" lvl="1" indent="-171450">
              <a:buFont typeface="Arial" panose="020B0604020202020204" pitchFamily="34" charset="0"/>
              <a:buChar char="•"/>
            </a:pPr>
            <a:r>
              <a:rPr lang="en-US" sz="1200" b="0" dirty="0"/>
              <a:t>Navigate all available control panel/display content using navigation keys or some other accessible method.</a:t>
            </a:r>
          </a:p>
          <a:p>
            <a:pPr marL="628650" lvl="1" indent="-171450">
              <a:buFont typeface="Arial" panose="020B0604020202020204" pitchFamily="34" charset="0"/>
              <a:buChar char="•"/>
            </a:pPr>
            <a:r>
              <a:rPr lang="en-US" sz="1200" b="0" dirty="0"/>
              <a:t>Having an on-screen focus indicator.</a:t>
            </a:r>
          </a:p>
          <a:p>
            <a:pPr marL="171450" lvl="0" indent="-171450">
              <a:buFont typeface="Arial" panose="020B0604020202020204" pitchFamily="34" charset="0"/>
              <a:buChar char="•"/>
            </a:pPr>
            <a:r>
              <a:rPr lang="en-US" sz="1200" b="0" dirty="0"/>
              <a:t>Optionally, some printer have an extended keyboard which can also be used to support navigation among control panel/display content etc.</a:t>
            </a:r>
          </a:p>
          <a:p>
            <a:pPr marL="0" lvl="1"/>
            <a:endParaRPr lang="en-US" sz="1200" dirty="0"/>
          </a:p>
          <a:p>
            <a:pPr marL="171450" lvl="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5104204D-A129-834B-B1A3-84C093EE0EB0}" type="slidenum">
              <a:rPr lang="en-US" smtClean="0"/>
              <a:pPr/>
              <a:t>17</a:t>
            </a:fld>
            <a:endParaRPr lang="en-US" dirty="0"/>
          </a:p>
        </p:txBody>
      </p:sp>
    </p:spTree>
    <p:extLst>
      <p:ext uri="{BB962C8B-B14F-4D97-AF65-F5344CB8AC3E}">
        <p14:creationId xmlns:p14="http://schemas.microsoft.com/office/powerpoint/2010/main" val="243051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a:t>Low Vision User Scenario</a:t>
            </a:r>
          </a:p>
          <a:p>
            <a:r>
              <a:rPr lang="en-US" sz="1200" b="0" i="0" kern="1200" dirty="0">
                <a:solidFill>
                  <a:schemeClr val="tx1"/>
                </a:solidFill>
                <a:effectLst/>
                <a:latin typeface="Arial Regular" charset="0"/>
                <a:ea typeface="+mn-ea"/>
                <a:cs typeface="+mn-cs"/>
              </a:rPr>
              <a:t>Users with low or limited vision may experience difficulties using printers. Vision impairments include:</a:t>
            </a:r>
          </a:p>
          <a:p>
            <a:pPr marL="171450" indent="-171450">
              <a:buFont typeface="Arial" panose="020B0604020202020204" pitchFamily="34" charset="0"/>
              <a:buChar char="•"/>
            </a:pPr>
            <a:r>
              <a:rPr lang="en-US" sz="1200" b="0" i="0" kern="1200" dirty="0">
                <a:solidFill>
                  <a:schemeClr val="tx1"/>
                </a:solidFill>
                <a:effectLst/>
                <a:latin typeface="Arial Regular" charset="0"/>
                <a:ea typeface="+mn-ea"/>
                <a:cs typeface="+mn-cs"/>
              </a:rPr>
              <a:t>Color blindness - Difficulty distinguishing between colors such as between red and green, or between yellow and blue, and sometimes inability to perceive any color</a:t>
            </a:r>
          </a:p>
          <a:p>
            <a:pPr marL="171450" indent="-171450">
              <a:buFont typeface="Arial" panose="020B0604020202020204" pitchFamily="34" charset="0"/>
              <a:buChar char="•"/>
            </a:pPr>
            <a:r>
              <a:rPr lang="en-US" sz="1200" b="0" i="0" kern="1200" dirty="0">
                <a:solidFill>
                  <a:schemeClr val="tx1"/>
                </a:solidFill>
                <a:effectLst/>
                <a:latin typeface="Arial Regular" charset="0"/>
                <a:ea typeface="+mn-ea"/>
                <a:cs typeface="+mn-cs"/>
              </a:rPr>
              <a:t>Low vision - Includes poor acuity (vision that is not sharp), tunnel vision (seeing only the middle of the visual field), central field loss (seeing only the edges of the visual field), and clouded vision.</a:t>
            </a:r>
          </a:p>
          <a:p>
            <a:endParaRPr lang="en-US" sz="1200" b="0" i="0" kern="1200" dirty="0">
              <a:solidFill>
                <a:schemeClr val="tx1"/>
              </a:solidFill>
              <a:effectLst/>
              <a:latin typeface="Arial Regular" charset="0"/>
              <a:ea typeface="+mn-ea"/>
              <a:cs typeface="+mn-cs"/>
            </a:endParaRPr>
          </a:p>
          <a:p>
            <a:r>
              <a:rPr lang="en-US" sz="1200" b="0" i="0" kern="1200" dirty="0">
                <a:solidFill>
                  <a:schemeClr val="tx1"/>
                </a:solidFill>
                <a:effectLst/>
                <a:latin typeface="Arial Regular" charset="0"/>
                <a:ea typeface="+mn-ea"/>
                <a:cs typeface="+mn-cs"/>
              </a:rPr>
              <a:t>To effectively use a printer, users with low or limited vision typically rely on the following types of features:</a:t>
            </a:r>
          </a:p>
          <a:p>
            <a:pPr marL="171450" indent="-171450">
              <a:buFont typeface="Arial" panose="020B0604020202020204" pitchFamily="34" charset="0"/>
              <a:buChar char="•"/>
            </a:pPr>
            <a:r>
              <a:rPr lang="en-US" sz="1200" b="0" i="0" kern="1200" dirty="0">
                <a:solidFill>
                  <a:schemeClr val="tx1"/>
                </a:solidFill>
                <a:effectLst/>
                <a:latin typeface="Arial Regular" charset="0"/>
                <a:ea typeface="+mn-ea"/>
                <a:cs typeface="+mn-cs"/>
              </a:rPr>
              <a:t>Operable Controls</a:t>
            </a:r>
          </a:p>
          <a:p>
            <a:pPr marL="628650" lvl="1" indent="-171450">
              <a:buFont typeface="Arial" panose="020B0604020202020204" pitchFamily="34" charset="0"/>
              <a:buChar char="•"/>
            </a:pPr>
            <a:r>
              <a:rPr lang="en-US" sz="1200" b="0" i="0" kern="1200" dirty="0">
                <a:solidFill>
                  <a:schemeClr val="tx1"/>
                </a:solidFill>
                <a:effectLst/>
                <a:latin typeface="Arial Regular" charset="0"/>
                <a:ea typeface="+mn-ea"/>
                <a:cs typeface="+mn-cs"/>
              </a:rPr>
              <a:t>Having sufficient color contrast for labels, icons and other identifiers;</a:t>
            </a:r>
          </a:p>
          <a:p>
            <a:pPr marL="628650" lvl="1" indent="-171450">
              <a:buFont typeface="Arial" panose="020B0604020202020204" pitchFamily="34" charset="0"/>
              <a:buChar char="•"/>
            </a:pPr>
            <a:r>
              <a:rPr lang="en-US" sz="1200" b="0" i="0" kern="1200" dirty="0">
                <a:solidFill>
                  <a:schemeClr val="tx1"/>
                </a:solidFill>
                <a:effectLst/>
                <a:latin typeface="Arial Regular" charset="0"/>
                <a:ea typeface="+mn-ea"/>
                <a:cs typeface="+mn-cs"/>
              </a:rPr>
              <a:t>Being able to tactilely distinguish and identify hardware controls;</a:t>
            </a:r>
          </a:p>
          <a:p>
            <a:pPr marL="171450" indent="-171450">
              <a:buFont typeface="Arial" panose="020B0604020202020204" pitchFamily="34" charset="0"/>
              <a:buChar char="•"/>
            </a:pPr>
            <a:r>
              <a:rPr lang="en-US" sz="1200" b="0" i="0" kern="1200" dirty="0">
                <a:solidFill>
                  <a:schemeClr val="tx1"/>
                </a:solidFill>
                <a:effectLst/>
                <a:latin typeface="Arial Regular" charset="0"/>
                <a:ea typeface="+mn-ea"/>
                <a:cs typeface="+mn-cs"/>
              </a:rPr>
              <a:t>Control Panel / Display Screen</a:t>
            </a:r>
          </a:p>
          <a:p>
            <a:pPr marL="628650" lvl="1" indent="-171450">
              <a:buFont typeface="Arial" panose="020B0604020202020204" pitchFamily="34" charset="0"/>
              <a:buChar char="•"/>
            </a:pPr>
            <a:r>
              <a:rPr lang="en-US" sz="1200" b="0" i="0" kern="1200" dirty="0">
                <a:solidFill>
                  <a:schemeClr val="tx1"/>
                </a:solidFill>
                <a:effectLst/>
                <a:latin typeface="Arial Regular" charset="0"/>
                <a:ea typeface="+mn-ea"/>
                <a:cs typeface="+mn-cs"/>
              </a:rPr>
              <a:t>Having sans serif and easy-to-read text on display screen content;</a:t>
            </a:r>
          </a:p>
          <a:p>
            <a:pPr marL="628650" lvl="1" indent="-171450">
              <a:buFont typeface="Arial" panose="020B0604020202020204" pitchFamily="34" charset="0"/>
              <a:buChar char="•"/>
            </a:pPr>
            <a:r>
              <a:rPr lang="en-US" sz="1200" b="0" i="0" kern="1200" dirty="0">
                <a:solidFill>
                  <a:schemeClr val="tx1"/>
                </a:solidFill>
                <a:effectLst/>
                <a:latin typeface="Arial Regular" charset="0"/>
                <a:ea typeface="+mn-ea"/>
                <a:cs typeface="+mn-cs"/>
              </a:rPr>
              <a:t>Changing the control panel screen to high contrast or inverted color;</a:t>
            </a:r>
          </a:p>
          <a:p>
            <a:pPr marL="628650" lvl="1" indent="-171450">
              <a:buFont typeface="Arial" panose="020B0604020202020204" pitchFamily="34" charset="0"/>
              <a:buChar char="•"/>
            </a:pPr>
            <a:r>
              <a:rPr lang="en-US" sz="1200" b="0" i="0" kern="1200" dirty="0">
                <a:solidFill>
                  <a:schemeClr val="tx1"/>
                </a:solidFill>
                <a:effectLst/>
                <a:latin typeface="Arial Regular" charset="0"/>
                <a:ea typeface="+mn-ea"/>
                <a:cs typeface="+mn-cs"/>
              </a:rPr>
              <a:t>Zooming the control panel screen;</a:t>
            </a:r>
          </a:p>
          <a:p>
            <a:pPr marL="628650" lvl="1" indent="-171450">
              <a:buFont typeface="Arial" panose="020B0604020202020204" pitchFamily="34" charset="0"/>
              <a:buChar char="•"/>
            </a:pPr>
            <a:r>
              <a:rPr lang="en-US" sz="1200" b="0" i="0" kern="1200" dirty="0">
                <a:solidFill>
                  <a:schemeClr val="tx1"/>
                </a:solidFill>
                <a:effectLst/>
                <a:latin typeface="Arial Regular" charset="0"/>
                <a:ea typeface="+mn-ea"/>
                <a:cs typeface="+mn-cs"/>
              </a:rPr>
              <a:t>Using a screen reader to access control panel screen content;</a:t>
            </a:r>
          </a:p>
          <a:p>
            <a:pPr marL="628650" lvl="1" indent="-171450">
              <a:buFont typeface="Arial" panose="020B0604020202020204" pitchFamily="34" charset="0"/>
              <a:buChar char="•"/>
            </a:pPr>
            <a:r>
              <a:rPr lang="en-US" sz="1200" b="0" i="0" kern="1200" dirty="0">
                <a:solidFill>
                  <a:schemeClr val="tx1"/>
                </a:solidFill>
                <a:effectLst/>
                <a:latin typeface="Arial Regular" charset="0"/>
                <a:ea typeface="+mn-ea"/>
                <a:cs typeface="+mn-cs"/>
              </a:rPr>
              <a:t>Having content that does not use color alone to convey meaning.</a:t>
            </a:r>
          </a:p>
          <a:p>
            <a:pPr marL="628650" lvl="1" indent="-171450">
              <a:buFont typeface="Arial" panose="020B0604020202020204" pitchFamily="34" charset="0"/>
              <a:buChar char="•"/>
            </a:pPr>
            <a:r>
              <a:rPr lang="en-US" sz="1200" b="0" i="0" kern="1200" dirty="0">
                <a:solidFill>
                  <a:schemeClr val="tx1"/>
                </a:solidFill>
                <a:effectLst/>
                <a:latin typeface="Arial Regular" charset="0"/>
                <a:ea typeface="+mn-ea"/>
                <a:cs typeface="+mn-cs"/>
              </a:rPr>
              <a:t>Having a visual focus indicator synchronized with the screen reader / text-to-speech output.</a:t>
            </a:r>
          </a:p>
        </p:txBody>
      </p:sp>
      <p:sp>
        <p:nvSpPr>
          <p:cNvPr id="4" name="Slide Number Placeholder 3"/>
          <p:cNvSpPr>
            <a:spLocks noGrp="1"/>
          </p:cNvSpPr>
          <p:nvPr>
            <p:ph type="sldNum" sz="quarter" idx="10"/>
          </p:nvPr>
        </p:nvSpPr>
        <p:spPr/>
        <p:txBody>
          <a:bodyPr/>
          <a:lstStyle/>
          <a:p>
            <a:fld id="{5104204D-A129-834B-B1A3-84C093EE0EB0}" type="slidenum">
              <a:rPr lang="en-US" smtClean="0"/>
              <a:pPr/>
              <a:t>18</a:t>
            </a:fld>
            <a:endParaRPr lang="en-US" dirty="0"/>
          </a:p>
        </p:txBody>
      </p:sp>
    </p:spTree>
    <p:extLst>
      <p:ext uri="{BB962C8B-B14F-4D97-AF65-F5344CB8AC3E}">
        <p14:creationId xmlns:p14="http://schemas.microsoft.com/office/powerpoint/2010/main" val="30793686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a:t>Low Mobility / Low Dexterity User Scenario</a:t>
            </a:r>
          </a:p>
          <a:p>
            <a:r>
              <a:rPr lang="en-US" sz="1200" dirty="0"/>
              <a:t>Users who have limited reach, dexterity or strength (i.e. “motor impairments”) may experience difficulties using printers. Motor impairments include weakness and limitations of muscular control (such as involuntary movements including tremors, lack of coordination, or paralysis), limitations of sensation, joint disorders (such as arthritis), pain that impedes movement, and missing limbs. To effectively use a printer, users with motor impairments rely on the following types of features: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Being able to operate printer controls with one hand, with limited strength, and without tight grasping, pinching, or twisting of the wrist.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Being able to reach each operable control from a wheelchair.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Using a hardware back keyboard or keypad as an alternative to on-screen keyboards and keypads.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Having alternatives to biometric controls.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Ensuring that control panel screens are visible from a wheelchair.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Having an opportunity to indicate that more time is needed for timed responses.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dirty="0"/>
          </a:p>
          <a:p>
            <a:pPr marL="171450" lvl="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5104204D-A129-834B-B1A3-84C093EE0EB0}" type="slidenum">
              <a:rPr lang="en-US" smtClean="0"/>
              <a:pPr/>
              <a:t>19</a:t>
            </a:fld>
            <a:endParaRPr lang="en-US" dirty="0"/>
          </a:p>
        </p:txBody>
      </p:sp>
    </p:spTree>
    <p:extLst>
      <p:ext uri="{BB962C8B-B14F-4D97-AF65-F5344CB8AC3E}">
        <p14:creationId xmlns:p14="http://schemas.microsoft.com/office/powerpoint/2010/main" val="18986414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LONG DESCRIPTION OF GRAPHIC – Shows implications for solution providers in these phases of the development life cycle:</a:t>
            </a:r>
          </a:p>
          <a:p>
            <a:pPr marL="171450" indent="-171450">
              <a:buFont typeface="Arial" panose="020B0604020202020204" pitchFamily="34" charset="0"/>
              <a:buChar char="•"/>
            </a:pPr>
            <a:r>
              <a:rPr lang="en-US" dirty="0"/>
              <a:t>Requirements</a:t>
            </a:r>
          </a:p>
          <a:p>
            <a:pPr marL="628650" lvl="1" indent="-171450">
              <a:buFont typeface="Arial" panose="020B0604020202020204" pitchFamily="34" charset="0"/>
              <a:buChar char="•"/>
            </a:pPr>
            <a:r>
              <a:rPr lang="en-US" dirty="0"/>
              <a:t>Map Applicable Requirements to Functionality/Use</a:t>
            </a:r>
          </a:p>
          <a:p>
            <a:pPr marL="628650" lvl="1" indent="-171450">
              <a:buFont typeface="Arial" panose="020B0604020202020204" pitchFamily="34" charset="0"/>
              <a:buChar char="•"/>
            </a:pPr>
            <a:r>
              <a:rPr lang="en-US" dirty="0"/>
              <a:t>Best Practices Checklists</a:t>
            </a:r>
          </a:p>
          <a:p>
            <a:pPr marL="171450" lvl="0" indent="-171450">
              <a:buFont typeface="Arial" panose="020B0604020202020204" pitchFamily="34" charset="0"/>
              <a:buChar char="•"/>
            </a:pPr>
            <a:r>
              <a:rPr lang="en-US" dirty="0"/>
              <a:t>Design</a:t>
            </a:r>
          </a:p>
          <a:p>
            <a:pPr marL="628650" lvl="1" indent="-171450">
              <a:buFont typeface="Arial" panose="020B0604020202020204" pitchFamily="34" charset="0"/>
              <a:buChar char="•"/>
            </a:pPr>
            <a:r>
              <a:rPr lang="en-US" dirty="0"/>
              <a:t>Style Guide</a:t>
            </a:r>
          </a:p>
          <a:p>
            <a:pPr marL="628650" lvl="1" indent="-171450">
              <a:buFont typeface="Arial" panose="020B0604020202020204" pitchFamily="34" charset="0"/>
              <a:buChar char="•"/>
            </a:pPr>
            <a:r>
              <a:rPr lang="en-US" dirty="0"/>
              <a:t>Accessible Design Alternatives</a:t>
            </a:r>
          </a:p>
          <a:p>
            <a:pPr marL="628650" lvl="1" indent="-171450">
              <a:buFont typeface="Arial" panose="020B0604020202020204" pitchFamily="34" charset="0"/>
              <a:buChar char="•"/>
            </a:pPr>
            <a:r>
              <a:rPr lang="en-US" dirty="0"/>
              <a:t>Consult with and test designs with PWDs</a:t>
            </a:r>
          </a:p>
          <a:p>
            <a:pPr marL="171450" lvl="0" indent="-171450">
              <a:buFont typeface="Arial" panose="020B0604020202020204" pitchFamily="34" charset="0"/>
              <a:buChar char="•"/>
            </a:pPr>
            <a:r>
              <a:rPr lang="en-US" dirty="0"/>
              <a:t>Development</a:t>
            </a:r>
          </a:p>
          <a:p>
            <a:pPr marL="628650" lvl="1" indent="-171450">
              <a:buFont typeface="Arial" panose="020B0604020202020204" pitchFamily="34" charset="0"/>
              <a:buChar char="•"/>
            </a:pPr>
            <a:r>
              <a:rPr lang="en-US" dirty="0"/>
              <a:t>Follow Best Practices </a:t>
            </a:r>
          </a:p>
          <a:p>
            <a:pPr marL="628650" lvl="1" indent="-171450">
              <a:buFont typeface="Arial" panose="020B0604020202020204" pitchFamily="34" charset="0"/>
              <a:buChar char="•"/>
            </a:pPr>
            <a:r>
              <a:rPr lang="en-US" dirty="0"/>
              <a:t>Test Prototypes</a:t>
            </a:r>
          </a:p>
          <a:p>
            <a:pPr marL="628650" lvl="1" indent="-171450">
              <a:buFont typeface="Arial" panose="020B0604020202020204" pitchFamily="34" charset="0"/>
              <a:buChar char="•"/>
            </a:pPr>
            <a:r>
              <a:rPr lang="en-US" dirty="0"/>
              <a:t>Unit Test for Accessibility where Possible</a:t>
            </a:r>
          </a:p>
          <a:p>
            <a:pPr marL="171450" lvl="0" indent="-171450">
              <a:buFont typeface="Arial" panose="020B0604020202020204" pitchFamily="34" charset="0"/>
              <a:buChar char="•"/>
            </a:pPr>
            <a:r>
              <a:rPr lang="en-US" dirty="0"/>
              <a:t>QA/Testing</a:t>
            </a:r>
          </a:p>
          <a:p>
            <a:pPr marL="628650" lvl="1" indent="-171450">
              <a:buFont typeface="Arial" panose="020B0604020202020204" pitchFamily="34" charset="0"/>
              <a:buChar char="•"/>
            </a:pPr>
            <a:r>
              <a:rPr lang="en-US" dirty="0"/>
              <a:t>Full Accessibility Testing by Functional Need</a:t>
            </a:r>
          </a:p>
          <a:p>
            <a:pPr marL="628650" lvl="1" indent="-171450">
              <a:buFont typeface="Arial" panose="020B0604020202020204" pitchFamily="34" charset="0"/>
              <a:buChar char="•"/>
            </a:pPr>
            <a:r>
              <a:rPr lang="en-US" dirty="0"/>
              <a:t>Use Case Testing with Assistive Features/Tech</a:t>
            </a:r>
          </a:p>
          <a:p>
            <a:pPr marL="171450" lvl="0" indent="-171450">
              <a:buFont typeface="Arial" panose="020B0604020202020204" pitchFamily="34" charset="0"/>
              <a:buChar char="•"/>
            </a:pPr>
            <a:r>
              <a:rPr lang="en-US" dirty="0"/>
              <a:t>Release</a:t>
            </a:r>
          </a:p>
          <a:p>
            <a:pPr marL="628650" lvl="1" indent="-171450">
              <a:buFont typeface="Arial" panose="020B0604020202020204" pitchFamily="34" charset="0"/>
              <a:buChar char="•"/>
            </a:pPr>
            <a:r>
              <a:rPr lang="en-US" dirty="0"/>
              <a:t>Document Access Features in Docs</a:t>
            </a:r>
          </a:p>
          <a:p>
            <a:pPr marL="628650" lvl="1" indent="-171450">
              <a:buFont typeface="Arial" panose="020B0604020202020204" pitchFamily="34" charset="0"/>
              <a:buChar char="•"/>
            </a:pPr>
            <a:r>
              <a:rPr lang="en-US" dirty="0"/>
              <a:t>Accessible Support</a:t>
            </a:r>
          </a:p>
          <a:p>
            <a:pPr marL="628650" lvl="1" indent="-171450">
              <a:buFont typeface="Arial" panose="020B0604020202020204" pitchFamily="34" charset="0"/>
              <a:buChar char="•"/>
            </a:pPr>
            <a:r>
              <a:rPr lang="en-US" dirty="0"/>
              <a:t>VPAT Conformance Statements</a:t>
            </a:r>
          </a:p>
          <a:p>
            <a:endParaRPr lang="en-US" dirty="0"/>
          </a:p>
        </p:txBody>
      </p:sp>
      <p:sp>
        <p:nvSpPr>
          <p:cNvPr id="4" name="Slide Number Placeholder 3"/>
          <p:cNvSpPr>
            <a:spLocks noGrp="1"/>
          </p:cNvSpPr>
          <p:nvPr>
            <p:ph type="sldNum" sz="quarter" idx="10"/>
          </p:nvPr>
        </p:nvSpPr>
        <p:spPr/>
        <p:txBody>
          <a:bodyPr/>
          <a:lstStyle/>
          <a:p>
            <a:fld id="{5104204D-A129-834B-B1A3-84C093EE0EB0}" type="slidenum">
              <a:rPr lang="en-US" smtClean="0"/>
              <a:pPr/>
              <a:t>22</a:t>
            </a:fld>
            <a:endParaRPr lang="en-US" dirty="0"/>
          </a:p>
        </p:txBody>
      </p:sp>
    </p:spTree>
    <p:extLst>
      <p:ext uri="{BB962C8B-B14F-4D97-AF65-F5344CB8AC3E}">
        <p14:creationId xmlns:p14="http://schemas.microsoft.com/office/powerpoint/2010/main" val="139274564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88952" cy="6858000"/>
          </a:xfrm>
          <a:prstGeom prst="rect">
            <a:avLst/>
          </a:prstGeom>
        </p:spPr>
      </p:pic>
      <p:sp>
        <p:nvSpPr>
          <p:cNvPr id="2" name="Title 1"/>
          <p:cNvSpPr>
            <a:spLocks noGrp="1"/>
          </p:cNvSpPr>
          <p:nvPr>
            <p:ph type="ctrTitle" hasCustomPrompt="1"/>
          </p:nvPr>
        </p:nvSpPr>
        <p:spPr>
          <a:xfrm>
            <a:off x="4779818" y="1122363"/>
            <a:ext cx="5888182" cy="2387600"/>
          </a:xfrm>
        </p:spPr>
        <p:txBody>
          <a:bodyPr anchor="b">
            <a:normAutofit/>
          </a:bodyPr>
          <a:lstStyle>
            <a:lvl1pPr algn="ctr">
              <a:defRPr sz="5400" b="1" i="0" cap="all" baseline="0">
                <a:solidFill>
                  <a:srgbClr val="000000"/>
                </a:solidFill>
                <a:latin typeface="Arial Black" charset="0"/>
                <a:ea typeface="Arial Black" charset="0"/>
                <a:cs typeface="Arial Black" charset="0"/>
              </a:defRPr>
            </a:lvl1pPr>
          </a:lstStyle>
          <a:p>
            <a:r>
              <a:rPr lang="en-US" dirty="0"/>
              <a:t>CLICK TO EDIT MASTER TITLE STYLE</a:t>
            </a:r>
          </a:p>
        </p:txBody>
      </p:sp>
      <p:sp>
        <p:nvSpPr>
          <p:cNvPr id="3" name="Subtitle 2"/>
          <p:cNvSpPr>
            <a:spLocks noGrp="1"/>
          </p:cNvSpPr>
          <p:nvPr>
            <p:ph type="subTitle" idx="1"/>
          </p:nvPr>
        </p:nvSpPr>
        <p:spPr>
          <a:xfrm>
            <a:off x="4779818" y="3602038"/>
            <a:ext cx="5888182" cy="1655762"/>
          </a:xfrm>
        </p:spPr>
        <p:txBody>
          <a:bodyPr/>
          <a:lstStyle>
            <a:lvl1pPr marL="0" indent="0" algn="ctr">
              <a:buNone/>
              <a:defRPr sz="2400" b="0" i="0">
                <a:solidFill>
                  <a:srgbClr val="000000"/>
                </a:solidFill>
                <a:latin typeface="Arial" charset="0"/>
                <a:ea typeface="Arial" charset="0"/>
                <a:cs typeface="Arial"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17326586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437784"/>
            <a:ext cx="10515600" cy="637198"/>
          </a:xfrm>
        </p:spPr>
        <p:txBody>
          <a:bodyPr anchor="b">
            <a:noAutofit/>
          </a:bodyPr>
          <a:lstStyle>
            <a:lvl1pPr>
              <a:defRPr sz="3600" b="1" i="0" cap="none" baseline="0">
                <a:solidFill>
                  <a:srgbClr val="000000"/>
                </a:solidFill>
                <a:latin typeface="Arial Black" charset="0"/>
                <a:ea typeface="Arial Black" charset="0"/>
                <a:cs typeface="Arial Black" charset="0"/>
              </a:defRPr>
            </a:lvl1pPr>
          </a:lstStyle>
          <a:p>
            <a:r>
              <a:rPr lang="en-US" dirty="0"/>
              <a:t>Click to Edit Master Title Slide</a:t>
            </a:r>
          </a:p>
        </p:txBody>
      </p:sp>
      <p:sp>
        <p:nvSpPr>
          <p:cNvPr id="11" name="Subtitle 2"/>
          <p:cNvSpPr>
            <a:spLocks noGrp="1"/>
          </p:cNvSpPr>
          <p:nvPr>
            <p:ph type="subTitle" idx="10"/>
          </p:nvPr>
        </p:nvSpPr>
        <p:spPr>
          <a:xfrm>
            <a:off x="838200" y="1107373"/>
            <a:ext cx="10515600" cy="369276"/>
          </a:xfrm>
        </p:spPr>
        <p:txBody>
          <a:bodyPr anchor="b"/>
          <a:lstStyle>
            <a:lvl1pPr marL="0" indent="0" algn="l">
              <a:buNone/>
              <a:defRPr sz="2400" b="0" i="1">
                <a:solidFill>
                  <a:srgbClr val="000000"/>
                </a:solidFill>
                <a:latin typeface="Arial" charset="0"/>
                <a:ea typeface="Arial" charset="0"/>
                <a:cs typeface="Arial"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9" name="Rectangle 8"/>
          <p:cNvSpPr/>
          <p:nvPr userDrawn="1"/>
        </p:nvSpPr>
        <p:spPr>
          <a:xfrm>
            <a:off x="718037" y="1474175"/>
            <a:ext cx="10755926" cy="45719"/>
          </a:xfrm>
          <a:prstGeom prst="rect">
            <a:avLst/>
          </a:prstGeom>
          <a:solidFill>
            <a:srgbClr val="5DD3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Arial Regular" charset="0"/>
            </a:endParaRPr>
          </a:p>
        </p:txBody>
      </p:sp>
      <p:sp>
        <p:nvSpPr>
          <p:cNvPr id="3" name="Content Placeholder 2"/>
          <p:cNvSpPr>
            <a:spLocks noGrp="1"/>
          </p:cNvSpPr>
          <p:nvPr>
            <p:ph idx="1"/>
          </p:nvPr>
        </p:nvSpPr>
        <p:spPr>
          <a:xfrm>
            <a:off x="838200" y="1644161"/>
            <a:ext cx="10515600" cy="4532801"/>
          </a:xfrm>
        </p:spPr>
        <p:txBody>
          <a:bodyPr/>
          <a:lstStyle>
            <a:lvl1pPr>
              <a:buClr>
                <a:srgbClr val="3359EC"/>
              </a:buClr>
              <a:defRPr b="0" i="0">
                <a:solidFill>
                  <a:srgbClr val="000000"/>
                </a:solidFill>
                <a:latin typeface="Arial" charset="0"/>
                <a:ea typeface="Arial" charset="0"/>
                <a:cs typeface="Arial" charset="0"/>
              </a:defRPr>
            </a:lvl1pPr>
            <a:lvl2pPr>
              <a:buClr>
                <a:srgbClr val="3359EC"/>
              </a:buClr>
              <a:defRPr b="0" i="0">
                <a:solidFill>
                  <a:srgbClr val="000000"/>
                </a:solidFill>
                <a:latin typeface="Arial" charset="0"/>
                <a:ea typeface="Arial" charset="0"/>
                <a:cs typeface="Arial" charset="0"/>
              </a:defRPr>
            </a:lvl2pPr>
            <a:lvl3pPr>
              <a:buClr>
                <a:srgbClr val="3359EC"/>
              </a:buClr>
              <a:defRPr b="0" i="0">
                <a:solidFill>
                  <a:srgbClr val="000000"/>
                </a:solidFill>
                <a:latin typeface="Arial" charset="0"/>
                <a:ea typeface="Arial" charset="0"/>
                <a:cs typeface="Arial" charset="0"/>
              </a:defRPr>
            </a:lvl3pPr>
            <a:lvl4pPr>
              <a:buClr>
                <a:srgbClr val="3359EC"/>
              </a:buClr>
              <a:defRPr b="0" i="0">
                <a:solidFill>
                  <a:srgbClr val="000000"/>
                </a:solidFill>
                <a:latin typeface="Arial" charset="0"/>
                <a:ea typeface="Arial" charset="0"/>
                <a:cs typeface="Arial" charset="0"/>
              </a:defRPr>
            </a:lvl4pPr>
            <a:lvl5pPr>
              <a:buClr>
                <a:srgbClr val="3359EC"/>
              </a:buClr>
              <a:defRPr b="0" i="0">
                <a:solidFill>
                  <a:srgbClr val="000000"/>
                </a:solidFill>
                <a:latin typeface="Arial" charset="0"/>
                <a:ea typeface="Arial" charset="0"/>
                <a:cs typeface="Arial"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5"/>
          <p:cNvSpPr>
            <a:spLocks noGrp="1"/>
          </p:cNvSpPr>
          <p:nvPr>
            <p:ph type="sldNum" sz="quarter" idx="4"/>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030EA8A-DA75-3443-B9EE-A63E33F4F203}" type="slidenum">
              <a:rPr lang="en-US" smtClean="0"/>
              <a:pPr/>
              <a:t>‹#›</a:t>
            </a:fld>
            <a:endParaRPr lang="en-US" dirty="0"/>
          </a:p>
        </p:txBody>
      </p:sp>
      <p:sp>
        <p:nvSpPr>
          <p:cNvPr id="7" name="Footer Placeholder 4"/>
          <p:cNvSpPr>
            <a:spLocks noGrp="1"/>
          </p:cNvSpPr>
          <p:nvPr>
            <p:ph type="ftr" sz="quarter" idx="3"/>
          </p:nvPr>
        </p:nvSpPr>
        <p:spPr>
          <a:xfrm>
            <a:off x="3742592" y="6356349"/>
            <a:ext cx="470681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levelaccess.com   </a:t>
            </a:r>
            <a:r>
              <a:rPr lang="en-US" b="1" dirty="0"/>
              <a:t> </a:t>
            </a:r>
            <a:r>
              <a:rPr lang="en-US" b="1" dirty="0">
                <a:solidFill>
                  <a:srgbClr val="5CD344"/>
                </a:solidFill>
              </a:rPr>
              <a:t>|</a:t>
            </a:r>
            <a:r>
              <a:rPr lang="en-US" b="1" dirty="0">
                <a:solidFill>
                  <a:srgbClr val="00D81A"/>
                </a:solidFill>
              </a:rPr>
              <a:t> </a:t>
            </a:r>
            <a:r>
              <a:rPr lang="en-US" b="1" dirty="0"/>
              <a:t>   </a:t>
            </a:r>
            <a:r>
              <a:rPr lang="en-US" dirty="0"/>
              <a:t>(</a:t>
            </a:r>
            <a:r>
              <a:rPr lang="de-DE" dirty="0"/>
              <a:t>800) 899-9659    </a:t>
            </a:r>
            <a:r>
              <a:rPr lang="en-US" b="1" dirty="0">
                <a:solidFill>
                  <a:srgbClr val="5CD344"/>
                </a:solidFill>
              </a:rPr>
              <a:t>|</a:t>
            </a:r>
            <a:r>
              <a:rPr lang="en-US" dirty="0"/>
              <a:t>    info@levelaccess.com</a:t>
            </a:r>
          </a:p>
        </p:txBody>
      </p:sp>
      <p:pic>
        <p:nvPicPr>
          <p:cNvPr id="12" name="Picture 11" descr="Level Access Logo" title="Level Access Logo"/>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05535" y="6302169"/>
            <a:ext cx="1048265" cy="419306"/>
          </a:xfrm>
          <a:prstGeom prst="rect">
            <a:avLst/>
          </a:prstGeom>
        </p:spPr>
      </p:pic>
    </p:spTree>
    <p:extLst>
      <p:ext uri="{BB962C8B-B14F-4D97-AF65-F5344CB8AC3E}">
        <p14:creationId xmlns:p14="http://schemas.microsoft.com/office/powerpoint/2010/main" val="17590073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Blan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437784"/>
            <a:ext cx="10515600" cy="637198"/>
          </a:xfrm>
        </p:spPr>
        <p:txBody>
          <a:bodyPr anchor="b">
            <a:noAutofit/>
          </a:bodyPr>
          <a:lstStyle>
            <a:lvl1pPr>
              <a:defRPr sz="3600" b="1" i="0" cap="none" baseline="0">
                <a:solidFill>
                  <a:srgbClr val="000000"/>
                </a:solidFill>
                <a:latin typeface="Arial Black" charset="0"/>
                <a:ea typeface="Arial Black" charset="0"/>
                <a:cs typeface="Arial Black" charset="0"/>
              </a:defRPr>
            </a:lvl1pPr>
          </a:lstStyle>
          <a:p>
            <a:r>
              <a:rPr lang="en-US" dirty="0"/>
              <a:t>Click to Edit Master Title Slide</a:t>
            </a:r>
          </a:p>
        </p:txBody>
      </p:sp>
      <p:sp>
        <p:nvSpPr>
          <p:cNvPr id="10" name="Subtitle 2"/>
          <p:cNvSpPr>
            <a:spLocks noGrp="1"/>
          </p:cNvSpPr>
          <p:nvPr>
            <p:ph type="subTitle" idx="10"/>
          </p:nvPr>
        </p:nvSpPr>
        <p:spPr>
          <a:xfrm>
            <a:off x="838200" y="1107373"/>
            <a:ext cx="10515600" cy="369276"/>
          </a:xfrm>
        </p:spPr>
        <p:txBody>
          <a:bodyPr anchor="b"/>
          <a:lstStyle>
            <a:lvl1pPr marL="0" indent="0" algn="l">
              <a:buNone/>
              <a:defRPr sz="2400" b="0" i="1">
                <a:solidFill>
                  <a:srgbClr val="000000"/>
                </a:solidFill>
                <a:latin typeface="Arial" charset="0"/>
                <a:ea typeface="Arial" charset="0"/>
                <a:cs typeface="Arial"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9" name="Rectangle 8"/>
          <p:cNvSpPr/>
          <p:nvPr userDrawn="1"/>
        </p:nvSpPr>
        <p:spPr>
          <a:xfrm>
            <a:off x="718037" y="1474175"/>
            <a:ext cx="10755926" cy="45719"/>
          </a:xfrm>
          <a:prstGeom prst="rect">
            <a:avLst/>
          </a:prstGeom>
          <a:solidFill>
            <a:srgbClr val="5DD3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Arial Regular" charset="0"/>
            </a:endParaRPr>
          </a:p>
        </p:txBody>
      </p:sp>
      <p:sp>
        <p:nvSpPr>
          <p:cNvPr id="8" name="Slide Number Placeholder 5"/>
          <p:cNvSpPr>
            <a:spLocks noGrp="1"/>
          </p:cNvSpPr>
          <p:nvPr>
            <p:ph type="sldNum" sz="quarter" idx="4"/>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030EA8A-DA75-3443-B9EE-A63E33F4F203}" type="slidenum">
              <a:rPr lang="en-US" smtClean="0"/>
              <a:pPr/>
              <a:t>‹#›</a:t>
            </a:fld>
            <a:endParaRPr lang="en-US" dirty="0"/>
          </a:p>
        </p:txBody>
      </p:sp>
      <p:sp>
        <p:nvSpPr>
          <p:cNvPr id="7" name="Footer Placeholder 4"/>
          <p:cNvSpPr>
            <a:spLocks noGrp="1"/>
          </p:cNvSpPr>
          <p:nvPr>
            <p:ph type="ftr" sz="quarter" idx="3"/>
          </p:nvPr>
        </p:nvSpPr>
        <p:spPr>
          <a:xfrm>
            <a:off x="3739243" y="6356350"/>
            <a:ext cx="4713514"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levelaccess.com   </a:t>
            </a:r>
            <a:r>
              <a:rPr lang="en-US" b="1" dirty="0"/>
              <a:t> </a:t>
            </a:r>
            <a:r>
              <a:rPr lang="en-US" b="1" dirty="0">
                <a:solidFill>
                  <a:srgbClr val="5CD344"/>
                </a:solidFill>
              </a:rPr>
              <a:t>|</a:t>
            </a:r>
            <a:r>
              <a:rPr lang="en-US" b="1" dirty="0">
                <a:solidFill>
                  <a:srgbClr val="00D81A"/>
                </a:solidFill>
              </a:rPr>
              <a:t> </a:t>
            </a:r>
            <a:r>
              <a:rPr lang="en-US" b="1" dirty="0"/>
              <a:t>   </a:t>
            </a:r>
            <a:r>
              <a:rPr lang="en-US" dirty="0"/>
              <a:t>(</a:t>
            </a:r>
            <a:r>
              <a:rPr lang="de-DE" dirty="0"/>
              <a:t>800) 899-9659    </a:t>
            </a:r>
            <a:r>
              <a:rPr lang="en-US" b="1" dirty="0">
                <a:solidFill>
                  <a:srgbClr val="5CD344"/>
                </a:solidFill>
              </a:rPr>
              <a:t>|</a:t>
            </a:r>
            <a:r>
              <a:rPr lang="en-US" dirty="0"/>
              <a:t>    info@levelaccess.com</a:t>
            </a:r>
          </a:p>
        </p:txBody>
      </p:sp>
      <p:pic>
        <p:nvPicPr>
          <p:cNvPr id="11" name="Picture 10" descr="Level Access Logo" title="Level Access Logo"/>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05535" y="6302169"/>
            <a:ext cx="1048265" cy="419306"/>
          </a:xfrm>
          <a:prstGeom prst="rect">
            <a:avLst/>
          </a:prstGeom>
        </p:spPr>
      </p:pic>
    </p:spTree>
    <p:extLst>
      <p:ext uri="{BB962C8B-B14F-4D97-AF65-F5344CB8AC3E}">
        <p14:creationId xmlns:p14="http://schemas.microsoft.com/office/powerpoint/2010/main" val="14205267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Two Column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437784"/>
            <a:ext cx="10515600" cy="637198"/>
          </a:xfrm>
        </p:spPr>
        <p:txBody>
          <a:bodyPr anchor="b">
            <a:noAutofit/>
          </a:bodyPr>
          <a:lstStyle>
            <a:lvl1pPr>
              <a:defRPr sz="3600" b="1" i="0" cap="none" baseline="0">
                <a:solidFill>
                  <a:srgbClr val="000000"/>
                </a:solidFill>
                <a:latin typeface="Arial Black" charset="0"/>
                <a:ea typeface="Arial Black" charset="0"/>
                <a:cs typeface="Arial Black" charset="0"/>
              </a:defRPr>
            </a:lvl1pPr>
          </a:lstStyle>
          <a:p>
            <a:r>
              <a:rPr lang="en-US" dirty="0"/>
              <a:t>Click to Edit Master Title Slide</a:t>
            </a:r>
          </a:p>
        </p:txBody>
      </p:sp>
      <p:sp>
        <p:nvSpPr>
          <p:cNvPr id="9" name="Subtitle 2"/>
          <p:cNvSpPr>
            <a:spLocks noGrp="1"/>
          </p:cNvSpPr>
          <p:nvPr>
            <p:ph type="subTitle" idx="10"/>
          </p:nvPr>
        </p:nvSpPr>
        <p:spPr>
          <a:xfrm>
            <a:off x="838200" y="1107373"/>
            <a:ext cx="10515600" cy="369276"/>
          </a:xfrm>
        </p:spPr>
        <p:txBody>
          <a:bodyPr anchor="b"/>
          <a:lstStyle>
            <a:lvl1pPr marL="0" indent="0" algn="l">
              <a:buNone/>
              <a:defRPr sz="2400" b="0" i="1">
                <a:solidFill>
                  <a:srgbClr val="000000"/>
                </a:solidFill>
                <a:latin typeface="Arial" charset="0"/>
                <a:ea typeface="Arial" charset="0"/>
                <a:cs typeface="Arial"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Rectangle 3"/>
          <p:cNvSpPr/>
          <p:nvPr userDrawn="1"/>
        </p:nvSpPr>
        <p:spPr>
          <a:xfrm>
            <a:off x="718037" y="1474175"/>
            <a:ext cx="10755926" cy="45719"/>
          </a:xfrm>
          <a:prstGeom prst="rect">
            <a:avLst/>
          </a:prstGeom>
          <a:solidFill>
            <a:srgbClr val="5DD3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Arial Regular" charset="0"/>
            </a:endParaRPr>
          </a:p>
        </p:txBody>
      </p:sp>
      <p:sp>
        <p:nvSpPr>
          <p:cNvPr id="3" name="Content Placeholder 2"/>
          <p:cNvSpPr>
            <a:spLocks noGrp="1"/>
          </p:cNvSpPr>
          <p:nvPr>
            <p:ph idx="1"/>
          </p:nvPr>
        </p:nvSpPr>
        <p:spPr>
          <a:xfrm>
            <a:off x="838200" y="1644161"/>
            <a:ext cx="5140569" cy="4532801"/>
          </a:xfrm>
        </p:spPr>
        <p:txBody>
          <a:bodyPr/>
          <a:lstStyle>
            <a:lvl1pPr>
              <a:buClr>
                <a:srgbClr val="3359EC"/>
              </a:buClr>
              <a:defRPr b="0" i="0">
                <a:solidFill>
                  <a:srgbClr val="000000"/>
                </a:solidFill>
                <a:latin typeface="Arial" charset="0"/>
                <a:ea typeface="Arial" charset="0"/>
                <a:cs typeface="Arial" charset="0"/>
              </a:defRPr>
            </a:lvl1pPr>
            <a:lvl2pPr>
              <a:buClr>
                <a:srgbClr val="3359EC"/>
              </a:buClr>
              <a:defRPr b="0" i="0">
                <a:solidFill>
                  <a:srgbClr val="000000"/>
                </a:solidFill>
                <a:latin typeface="Arial" charset="0"/>
                <a:ea typeface="Arial" charset="0"/>
                <a:cs typeface="Arial" charset="0"/>
              </a:defRPr>
            </a:lvl2pPr>
            <a:lvl3pPr>
              <a:buClr>
                <a:srgbClr val="3359EC"/>
              </a:buClr>
              <a:defRPr b="0" i="0">
                <a:solidFill>
                  <a:srgbClr val="000000"/>
                </a:solidFill>
                <a:latin typeface="Arial" charset="0"/>
                <a:ea typeface="Arial" charset="0"/>
                <a:cs typeface="Arial" charset="0"/>
              </a:defRPr>
            </a:lvl3pPr>
            <a:lvl4pPr>
              <a:buClr>
                <a:srgbClr val="3359EC"/>
              </a:buClr>
              <a:defRPr b="0" i="0">
                <a:solidFill>
                  <a:srgbClr val="000000"/>
                </a:solidFill>
                <a:latin typeface="Arial" charset="0"/>
                <a:ea typeface="Arial" charset="0"/>
                <a:cs typeface="Arial" charset="0"/>
              </a:defRPr>
            </a:lvl4pPr>
            <a:lvl5pPr>
              <a:buClr>
                <a:srgbClr val="3359EC"/>
              </a:buClr>
              <a:defRPr b="0" i="0">
                <a:solidFill>
                  <a:srgbClr val="000000"/>
                </a:solidFill>
                <a:latin typeface="Arial" charset="0"/>
                <a:ea typeface="Arial" charset="0"/>
                <a:cs typeface="Arial"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idx="11"/>
          </p:nvPr>
        </p:nvSpPr>
        <p:spPr>
          <a:xfrm>
            <a:off x="6101863" y="1644161"/>
            <a:ext cx="5251938" cy="4532801"/>
          </a:xfrm>
        </p:spPr>
        <p:txBody>
          <a:bodyPr/>
          <a:lstStyle>
            <a:lvl1pPr>
              <a:buClr>
                <a:srgbClr val="3359EC"/>
              </a:buClr>
              <a:defRPr b="0" i="0">
                <a:solidFill>
                  <a:srgbClr val="000000"/>
                </a:solidFill>
                <a:latin typeface="Arial" charset="0"/>
                <a:ea typeface="Arial" charset="0"/>
                <a:cs typeface="Arial" charset="0"/>
              </a:defRPr>
            </a:lvl1pPr>
            <a:lvl2pPr>
              <a:buClr>
                <a:srgbClr val="3359EC"/>
              </a:buClr>
              <a:defRPr b="0" i="0">
                <a:solidFill>
                  <a:srgbClr val="000000"/>
                </a:solidFill>
                <a:latin typeface="Arial" charset="0"/>
                <a:ea typeface="Arial" charset="0"/>
                <a:cs typeface="Arial" charset="0"/>
              </a:defRPr>
            </a:lvl2pPr>
            <a:lvl3pPr>
              <a:buClr>
                <a:srgbClr val="3359EC"/>
              </a:buClr>
              <a:defRPr b="0" i="0">
                <a:solidFill>
                  <a:srgbClr val="000000"/>
                </a:solidFill>
                <a:latin typeface="Arial" charset="0"/>
                <a:ea typeface="Arial" charset="0"/>
                <a:cs typeface="Arial" charset="0"/>
              </a:defRPr>
            </a:lvl3pPr>
            <a:lvl4pPr>
              <a:buClr>
                <a:srgbClr val="3359EC"/>
              </a:buClr>
              <a:defRPr b="0" i="0">
                <a:solidFill>
                  <a:srgbClr val="000000"/>
                </a:solidFill>
                <a:latin typeface="Arial" charset="0"/>
                <a:ea typeface="Arial" charset="0"/>
                <a:cs typeface="Arial" charset="0"/>
              </a:defRPr>
            </a:lvl4pPr>
            <a:lvl5pPr>
              <a:buClr>
                <a:srgbClr val="3359EC"/>
              </a:buClr>
              <a:defRPr b="0" i="0">
                <a:solidFill>
                  <a:srgbClr val="000000"/>
                </a:solidFill>
                <a:latin typeface="Arial" charset="0"/>
                <a:ea typeface="Arial" charset="0"/>
                <a:cs typeface="Arial"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5"/>
          <p:cNvSpPr>
            <a:spLocks noGrp="1"/>
          </p:cNvSpPr>
          <p:nvPr>
            <p:ph type="sldNum" sz="quarter" idx="4"/>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030EA8A-DA75-3443-B9EE-A63E33F4F203}" type="slidenum">
              <a:rPr lang="en-US" smtClean="0"/>
              <a:pPr/>
              <a:t>‹#›</a:t>
            </a:fld>
            <a:endParaRPr lang="en-US" dirty="0"/>
          </a:p>
        </p:txBody>
      </p:sp>
      <p:sp>
        <p:nvSpPr>
          <p:cNvPr id="7" name="Footer Placeholder 4"/>
          <p:cNvSpPr>
            <a:spLocks noGrp="1"/>
          </p:cNvSpPr>
          <p:nvPr>
            <p:ph type="ftr" sz="quarter" idx="3"/>
          </p:nvPr>
        </p:nvSpPr>
        <p:spPr>
          <a:xfrm>
            <a:off x="3745774" y="6356350"/>
            <a:ext cx="4700451"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levelaccess.com   </a:t>
            </a:r>
            <a:r>
              <a:rPr lang="en-US" b="1" dirty="0"/>
              <a:t> </a:t>
            </a:r>
            <a:r>
              <a:rPr lang="en-US" b="1" dirty="0">
                <a:solidFill>
                  <a:srgbClr val="5CD344"/>
                </a:solidFill>
              </a:rPr>
              <a:t>|</a:t>
            </a:r>
            <a:r>
              <a:rPr lang="en-US" b="1" dirty="0">
                <a:solidFill>
                  <a:srgbClr val="00D81A"/>
                </a:solidFill>
              </a:rPr>
              <a:t> </a:t>
            </a:r>
            <a:r>
              <a:rPr lang="en-US" b="1" dirty="0"/>
              <a:t>   </a:t>
            </a:r>
            <a:r>
              <a:rPr lang="en-US" dirty="0"/>
              <a:t>(</a:t>
            </a:r>
            <a:r>
              <a:rPr lang="de-DE" dirty="0"/>
              <a:t>800) 899-9659    </a:t>
            </a:r>
            <a:r>
              <a:rPr lang="en-US" b="1" dirty="0">
                <a:solidFill>
                  <a:srgbClr val="5CD344"/>
                </a:solidFill>
              </a:rPr>
              <a:t>|</a:t>
            </a:r>
            <a:r>
              <a:rPr lang="en-US" dirty="0"/>
              <a:t>    info@levelaccess.com</a:t>
            </a:r>
          </a:p>
        </p:txBody>
      </p:sp>
      <p:pic>
        <p:nvPicPr>
          <p:cNvPr id="11" name="Picture 10" descr="Level Access Logo" title="Level Access Logo"/>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05535" y="6302169"/>
            <a:ext cx="1048265" cy="419306"/>
          </a:xfrm>
          <a:prstGeom prst="rect">
            <a:avLst/>
          </a:prstGeom>
        </p:spPr>
      </p:pic>
    </p:spTree>
    <p:extLst>
      <p:ext uri="{BB962C8B-B14F-4D97-AF65-F5344CB8AC3E}">
        <p14:creationId xmlns:p14="http://schemas.microsoft.com/office/powerpoint/2010/main" val="21066456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le and Content (WHITE TEXT)">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838200" y="437784"/>
            <a:ext cx="10515600" cy="637198"/>
          </a:xfrm>
        </p:spPr>
        <p:txBody>
          <a:bodyPr anchor="b">
            <a:noAutofit/>
          </a:bodyPr>
          <a:lstStyle>
            <a:lvl1pPr>
              <a:defRPr sz="3600" b="1" i="0" cap="none" baseline="0">
                <a:solidFill>
                  <a:srgbClr val="000000"/>
                </a:solidFill>
                <a:latin typeface="Arial Black" charset="0"/>
                <a:ea typeface="Arial Black" charset="0"/>
                <a:cs typeface="Arial Black" charset="0"/>
              </a:defRPr>
            </a:lvl1pPr>
          </a:lstStyle>
          <a:p>
            <a:r>
              <a:rPr lang="en-US" dirty="0"/>
              <a:t>Click to Edit Master Title Slide</a:t>
            </a:r>
          </a:p>
        </p:txBody>
      </p:sp>
      <p:sp>
        <p:nvSpPr>
          <p:cNvPr id="7" name="Subtitle 2"/>
          <p:cNvSpPr>
            <a:spLocks noGrp="1"/>
          </p:cNvSpPr>
          <p:nvPr>
            <p:ph type="subTitle" idx="12"/>
          </p:nvPr>
        </p:nvSpPr>
        <p:spPr>
          <a:xfrm>
            <a:off x="838200" y="1107373"/>
            <a:ext cx="10515600" cy="369276"/>
          </a:xfrm>
        </p:spPr>
        <p:txBody>
          <a:bodyPr anchor="b"/>
          <a:lstStyle>
            <a:lvl1pPr marL="0" indent="0" algn="l">
              <a:buNone/>
              <a:defRPr sz="2400" b="0" i="1">
                <a:solidFill>
                  <a:srgbClr val="000000"/>
                </a:solidFill>
                <a:latin typeface="Arial" charset="0"/>
                <a:ea typeface="Arial" charset="0"/>
                <a:cs typeface="Arial"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8" name="Rectangle 7"/>
          <p:cNvSpPr/>
          <p:nvPr userDrawn="1"/>
        </p:nvSpPr>
        <p:spPr>
          <a:xfrm>
            <a:off x="718037" y="1474175"/>
            <a:ext cx="10755926" cy="45719"/>
          </a:xfrm>
          <a:prstGeom prst="rect">
            <a:avLst/>
          </a:prstGeom>
          <a:solidFill>
            <a:srgbClr val="5DD3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Arial Regular" charset="0"/>
            </a:endParaRPr>
          </a:p>
        </p:txBody>
      </p:sp>
      <p:sp>
        <p:nvSpPr>
          <p:cNvPr id="6" name="Content Placeholder 2"/>
          <p:cNvSpPr>
            <a:spLocks noGrp="1"/>
          </p:cNvSpPr>
          <p:nvPr>
            <p:ph idx="1"/>
          </p:nvPr>
        </p:nvSpPr>
        <p:spPr>
          <a:xfrm>
            <a:off x="838200" y="1948500"/>
            <a:ext cx="4806696" cy="3890280"/>
          </a:xfrm>
        </p:spPr>
        <p:txBody>
          <a:bodyPr/>
          <a:lstStyle>
            <a:lvl1pPr>
              <a:buClr>
                <a:schemeClr val="bg1">
                  <a:lumMod val="95000"/>
                </a:schemeClr>
              </a:buClr>
              <a:defRPr sz="2400" b="0" i="0">
                <a:solidFill>
                  <a:schemeClr val="bg1"/>
                </a:solidFill>
                <a:latin typeface="Arial" charset="0"/>
                <a:ea typeface="Arial" charset="0"/>
                <a:cs typeface="Arial" charset="0"/>
              </a:defRPr>
            </a:lvl1pPr>
            <a:lvl2pPr>
              <a:buClr>
                <a:schemeClr val="bg1">
                  <a:lumMod val="95000"/>
                </a:schemeClr>
              </a:buClr>
              <a:defRPr sz="2000" b="0" i="0">
                <a:solidFill>
                  <a:schemeClr val="bg1"/>
                </a:solidFill>
                <a:latin typeface="Arial" charset="0"/>
                <a:ea typeface="Arial" charset="0"/>
                <a:cs typeface="Arial" charset="0"/>
              </a:defRPr>
            </a:lvl2pPr>
            <a:lvl3pPr>
              <a:buClr>
                <a:schemeClr val="bg1">
                  <a:lumMod val="95000"/>
                </a:schemeClr>
              </a:buClr>
              <a:defRPr sz="1800" b="0" i="0">
                <a:solidFill>
                  <a:schemeClr val="bg1"/>
                </a:solidFill>
                <a:latin typeface="Arial" charset="0"/>
                <a:ea typeface="Arial" charset="0"/>
                <a:cs typeface="Arial" charset="0"/>
              </a:defRPr>
            </a:lvl3pPr>
            <a:lvl4pPr>
              <a:buClr>
                <a:schemeClr val="bg1">
                  <a:lumMod val="95000"/>
                </a:schemeClr>
              </a:buClr>
              <a:defRPr b="0" i="0">
                <a:solidFill>
                  <a:schemeClr val="bg1"/>
                </a:solidFill>
                <a:latin typeface="Arial" charset="0"/>
                <a:ea typeface="Arial" charset="0"/>
                <a:cs typeface="Arial" charset="0"/>
              </a:defRPr>
            </a:lvl4pPr>
            <a:lvl5pPr>
              <a:buClr>
                <a:schemeClr val="bg1">
                  <a:lumMod val="95000"/>
                </a:schemeClr>
              </a:buClr>
              <a:defRPr b="0" i="0">
                <a:solidFill>
                  <a:schemeClr val="bg1"/>
                </a:solidFill>
                <a:latin typeface="Arial" charset="0"/>
                <a:ea typeface="Arial" charset="0"/>
                <a:cs typeface="Arial"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Slide Number Placeholder 5"/>
          <p:cNvSpPr>
            <a:spLocks noGrp="1"/>
          </p:cNvSpPr>
          <p:nvPr>
            <p:ph type="sldNum" sz="quarter" idx="4"/>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030EA8A-DA75-3443-B9EE-A63E33F4F203}" type="slidenum">
              <a:rPr lang="en-US" smtClean="0"/>
              <a:pPr/>
              <a:t>‹#›</a:t>
            </a:fld>
            <a:endParaRPr lang="en-US" dirty="0"/>
          </a:p>
        </p:txBody>
      </p:sp>
      <p:sp>
        <p:nvSpPr>
          <p:cNvPr id="3" name="Footer Placeholder 2"/>
          <p:cNvSpPr>
            <a:spLocks noGrp="1"/>
          </p:cNvSpPr>
          <p:nvPr>
            <p:ph type="ftr" sz="quarter" idx="10"/>
          </p:nvPr>
        </p:nvSpPr>
        <p:spPr/>
        <p:txBody>
          <a:bodyPr/>
          <a:lstStyle/>
          <a:p>
            <a:r>
              <a:rPr lang="en-US"/>
              <a:t>levelaccess.com   </a:t>
            </a:r>
            <a:r>
              <a:rPr lang="en-US" b="1"/>
              <a:t> </a:t>
            </a:r>
            <a:r>
              <a:rPr lang="en-US" b="1">
                <a:solidFill>
                  <a:srgbClr val="5CD344"/>
                </a:solidFill>
              </a:rPr>
              <a:t>|</a:t>
            </a:r>
            <a:r>
              <a:rPr lang="en-US" b="1">
                <a:solidFill>
                  <a:srgbClr val="00D81A"/>
                </a:solidFill>
              </a:rPr>
              <a:t> </a:t>
            </a:r>
            <a:r>
              <a:rPr lang="en-US" b="1"/>
              <a:t>   </a:t>
            </a:r>
            <a:r>
              <a:rPr lang="en-US"/>
              <a:t>(</a:t>
            </a:r>
            <a:r>
              <a:rPr lang="de-DE"/>
              <a:t>800) 899-9659    </a:t>
            </a:r>
            <a:r>
              <a:rPr lang="en-US" b="1">
                <a:solidFill>
                  <a:srgbClr val="5CD344"/>
                </a:solidFill>
              </a:rPr>
              <a:t>|</a:t>
            </a:r>
            <a:r>
              <a:rPr lang="en-US"/>
              <a:t>    info@levelaccess.com</a:t>
            </a:r>
            <a:endParaRPr lang="en-US" dirty="0"/>
          </a:p>
        </p:txBody>
      </p:sp>
      <p:pic>
        <p:nvPicPr>
          <p:cNvPr id="10" name="Picture 9" descr="Level Access Logo" title="Level Access Logo"/>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05535" y="6302169"/>
            <a:ext cx="1048265" cy="419306"/>
          </a:xfrm>
          <a:prstGeom prst="rect">
            <a:avLst/>
          </a:prstGeom>
        </p:spPr>
      </p:pic>
    </p:spTree>
    <p:extLst>
      <p:ext uri="{BB962C8B-B14F-4D97-AF65-F5344CB8AC3E}">
        <p14:creationId xmlns:p14="http://schemas.microsoft.com/office/powerpoint/2010/main" val="12190936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reaker Slid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88952" cy="6858000"/>
          </a:xfrm>
          <a:prstGeom prst="rect">
            <a:avLst/>
          </a:prstGeom>
        </p:spPr>
      </p:pic>
      <p:sp>
        <p:nvSpPr>
          <p:cNvPr id="2" name="Title 1"/>
          <p:cNvSpPr>
            <a:spLocks noGrp="1"/>
          </p:cNvSpPr>
          <p:nvPr>
            <p:ph type="title" hasCustomPrompt="1"/>
          </p:nvPr>
        </p:nvSpPr>
        <p:spPr>
          <a:xfrm>
            <a:off x="2042629" y="1885585"/>
            <a:ext cx="6260123" cy="2695208"/>
          </a:xfrm>
        </p:spPr>
        <p:txBody>
          <a:bodyPr anchor="b"/>
          <a:lstStyle>
            <a:lvl1pPr>
              <a:defRPr sz="6000" b="1" i="0" cap="all" baseline="0">
                <a:solidFill>
                  <a:srgbClr val="000000"/>
                </a:solidFill>
                <a:latin typeface="Arial Black" charset="0"/>
                <a:ea typeface="Arial Black" charset="0"/>
                <a:cs typeface="Arial Black" charset="0"/>
              </a:defRPr>
            </a:lvl1pPr>
          </a:lstStyle>
          <a:p>
            <a:r>
              <a:rPr lang="en-US" dirty="0"/>
              <a:t>CLICK TO EDIT MASTER TITLE STYLE</a:t>
            </a:r>
          </a:p>
        </p:txBody>
      </p:sp>
    </p:spTree>
    <p:extLst>
      <p:ext uri="{BB962C8B-B14F-4D97-AF65-F5344CB8AC3E}">
        <p14:creationId xmlns:p14="http://schemas.microsoft.com/office/powerpoint/2010/main" val="13771846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reaker Slide 2">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88952" cy="6858000"/>
          </a:xfrm>
          <a:prstGeom prst="rect">
            <a:avLst/>
          </a:prstGeom>
        </p:spPr>
      </p:pic>
      <p:sp>
        <p:nvSpPr>
          <p:cNvPr id="2" name="Title 1"/>
          <p:cNvSpPr>
            <a:spLocks noGrp="1"/>
          </p:cNvSpPr>
          <p:nvPr>
            <p:ph type="title" hasCustomPrompt="1"/>
          </p:nvPr>
        </p:nvSpPr>
        <p:spPr>
          <a:xfrm>
            <a:off x="2042629" y="1885585"/>
            <a:ext cx="6260123" cy="2695208"/>
          </a:xfrm>
        </p:spPr>
        <p:txBody>
          <a:bodyPr anchor="b"/>
          <a:lstStyle>
            <a:lvl1pPr>
              <a:defRPr sz="6000" b="1" i="0" cap="all" baseline="0">
                <a:solidFill>
                  <a:schemeClr val="bg1"/>
                </a:solidFill>
                <a:latin typeface="Arial Black" charset="0"/>
                <a:ea typeface="Arial Black" charset="0"/>
                <a:cs typeface="Arial Black" charset="0"/>
              </a:defRPr>
            </a:lvl1pPr>
          </a:lstStyle>
          <a:p>
            <a:r>
              <a:rPr lang="en-US" dirty="0"/>
              <a:t>CLICK TO EDIT MASTER TITLE STYLE</a:t>
            </a:r>
          </a:p>
        </p:txBody>
      </p:sp>
    </p:spTree>
    <p:extLst>
      <p:ext uri="{BB962C8B-B14F-4D97-AF65-F5344CB8AC3E}">
        <p14:creationId xmlns:p14="http://schemas.microsoft.com/office/powerpoint/2010/main" val="16419598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030EA8A-DA75-3443-B9EE-A63E33F4F203}" type="slidenum">
              <a:rPr lang="en-US" smtClean="0"/>
              <a:pPr/>
              <a:t>‹#›</a:t>
            </a:fld>
            <a:endParaRPr lang="en-US" dirty="0"/>
          </a:p>
        </p:txBody>
      </p:sp>
      <p:sp>
        <p:nvSpPr>
          <p:cNvPr id="7" name="Footer Placeholder 4"/>
          <p:cNvSpPr>
            <a:spLocks noGrp="1"/>
          </p:cNvSpPr>
          <p:nvPr>
            <p:ph type="ftr" sz="quarter" idx="3"/>
          </p:nvPr>
        </p:nvSpPr>
        <p:spPr>
          <a:xfrm>
            <a:off x="3745774" y="6356350"/>
            <a:ext cx="4700451"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levelaccess.com   </a:t>
            </a:r>
            <a:r>
              <a:rPr lang="en-US" b="1" dirty="0"/>
              <a:t> </a:t>
            </a:r>
            <a:r>
              <a:rPr lang="en-US" b="1" dirty="0">
                <a:solidFill>
                  <a:srgbClr val="5CD344"/>
                </a:solidFill>
              </a:rPr>
              <a:t>|</a:t>
            </a:r>
            <a:r>
              <a:rPr lang="en-US" b="1" dirty="0">
                <a:solidFill>
                  <a:srgbClr val="00D81A"/>
                </a:solidFill>
              </a:rPr>
              <a:t> </a:t>
            </a:r>
            <a:r>
              <a:rPr lang="en-US" b="1" dirty="0"/>
              <a:t>   </a:t>
            </a:r>
            <a:r>
              <a:rPr lang="en-US" dirty="0"/>
              <a:t>(</a:t>
            </a:r>
            <a:r>
              <a:rPr lang="de-DE" dirty="0"/>
              <a:t>800) 899-9659    </a:t>
            </a:r>
            <a:r>
              <a:rPr lang="en-US" b="1" dirty="0">
                <a:solidFill>
                  <a:srgbClr val="5CD344"/>
                </a:solidFill>
              </a:rPr>
              <a:t>|</a:t>
            </a:r>
            <a:r>
              <a:rPr lang="en-US" dirty="0"/>
              <a:t>    info@levelaccess.com</a:t>
            </a:r>
          </a:p>
        </p:txBody>
      </p:sp>
      <p:pic>
        <p:nvPicPr>
          <p:cNvPr id="4" name="Picture 3" descr="Level Access Logo" title="Level Access Logo"/>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05535" y="6302169"/>
            <a:ext cx="1048265" cy="419306"/>
          </a:xfrm>
          <a:prstGeom prst="rect">
            <a:avLst/>
          </a:prstGeom>
        </p:spPr>
      </p:pic>
    </p:spTree>
    <p:extLst>
      <p:ext uri="{BB962C8B-B14F-4D97-AF65-F5344CB8AC3E}">
        <p14:creationId xmlns:p14="http://schemas.microsoft.com/office/powerpoint/2010/main" val="1064619819"/>
      </p:ext>
    </p:extLst>
  </p:cSld>
  <p:clrMapOvr>
    <a:masterClrMapping/>
  </p:clrMapOvr>
  <p:extLst mod="1">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9788" y="457200"/>
            <a:ext cx="3932237" cy="1600200"/>
          </a:xfrm>
        </p:spPr>
        <p:txBody>
          <a:bodyPr anchor="b"/>
          <a:lstStyle>
            <a:lvl1pPr>
              <a:defRPr sz="3200" b="1" i="0" cap="all" baseline="0">
                <a:solidFill>
                  <a:srgbClr val="22232F"/>
                </a:solidFill>
                <a:latin typeface="Arial Black" charset="0"/>
                <a:ea typeface="Arial Black" charset="0"/>
                <a:cs typeface="Arial Black" charset="0"/>
              </a:defRPr>
            </a:lvl1pPr>
          </a:lstStyle>
          <a:p>
            <a:r>
              <a:rPr lang="en-US" dirty="0"/>
              <a:t>CLICK TO EDIT MASTER TITLE STYLE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b="0" i="0">
                <a:solidFill>
                  <a:srgbClr val="595959"/>
                </a:solidFill>
                <a:latin typeface="Arial" charset="0"/>
                <a:ea typeface="Arial" charset="0"/>
                <a:cs typeface="Arial"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atin typeface="Arial" charset="0"/>
                <a:ea typeface="Arial" charset="0"/>
                <a:cs typeface="Arial"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7" name="Slide Number Placeholder 6"/>
          <p:cNvSpPr>
            <a:spLocks noGrp="1"/>
          </p:cNvSpPr>
          <p:nvPr>
            <p:ph type="sldNum" sz="quarter" idx="12"/>
          </p:nvPr>
        </p:nvSpPr>
        <p:spPr/>
        <p:txBody>
          <a:bodyPr/>
          <a:lstStyle>
            <a:lvl1pPr algn="l">
              <a:defRPr/>
            </a:lvl1pPr>
          </a:lstStyle>
          <a:p>
            <a:fld id="{3FDB74AC-D144-DD42-88B1-786F0F2BF277}" type="slidenum">
              <a:rPr lang="en-US" smtClean="0"/>
              <a:pPr/>
              <a:t>‹#›</a:t>
            </a:fld>
            <a:endParaRPr lang="en-US"/>
          </a:p>
        </p:txBody>
      </p:sp>
      <p:sp>
        <p:nvSpPr>
          <p:cNvPr id="9" name="Footer Placeholder 4"/>
          <p:cNvSpPr>
            <a:spLocks noGrp="1"/>
          </p:cNvSpPr>
          <p:nvPr>
            <p:ph type="ftr" sz="quarter" idx="3"/>
          </p:nvPr>
        </p:nvSpPr>
        <p:spPr>
          <a:xfrm>
            <a:off x="3745774" y="6356350"/>
            <a:ext cx="4700451"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levelaccess.com   </a:t>
            </a:r>
            <a:r>
              <a:rPr lang="en-US" b="1" dirty="0"/>
              <a:t> </a:t>
            </a:r>
            <a:r>
              <a:rPr lang="en-US" b="1" dirty="0">
                <a:solidFill>
                  <a:srgbClr val="5CD344"/>
                </a:solidFill>
              </a:rPr>
              <a:t>|</a:t>
            </a:r>
            <a:r>
              <a:rPr lang="en-US" b="1" dirty="0">
                <a:solidFill>
                  <a:srgbClr val="00D81A"/>
                </a:solidFill>
              </a:rPr>
              <a:t> </a:t>
            </a:r>
            <a:r>
              <a:rPr lang="en-US" b="1" dirty="0"/>
              <a:t>   </a:t>
            </a:r>
            <a:r>
              <a:rPr lang="en-US" dirty="0"/>
              <a:t>(</a:t>
            </a:r>
            <a:r>
              <a:rPr lang="de-DE" dirty="0"/>
              <a:t>800) 899-9659    </a:t>
            </a:r>
            <a:r>
              <a:rPr lang="en-US" b="1" dirty="0">
                <a:solidFill>
                  <a:srgbClr val="5CD344"/>
                </a:solidFill>
              </a:rPr>
              <a:t>|</a:t>
            </a:r>
            <a:r>
              <a:rPr lang="en-US" dirty="0"/>
              <a:t>    info@levelaccess.com</a:t>
            </a:r>
          </a:p>
        </p:txBody>
      </p:sp>
      <p:pic>
        <p:nvPicPr>
          <p:cNvPr id="8" name="Picture 7" descr="Level Access Logo" title="Level Access Logo"/>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05535" y="6302169"/>
            <a:ext cx="1048265" cy="419306"/>
          </a:xfrm>
          <a:prstGeom prst="rect">
            <a:avLst/>
          </a:prstGeom>
        </p:spPr>
      </p:pic>
    </p:spTree>
    <p:extLst>
      <p:ext uri="{BB962C8B-B14F-4D97-AF65-F5344CB8AC3E}">
        <p14:creationId xmlns:p14="http://schemas.microsoft.com/office/powerpoint/2010/main" val="439456739"/>
      </p:ext>
    </p:extLst>
  </p:cSld>
  <p:clrMapOvr>
    <a:masterClrMapping/>
  </p:clrMapOvr>
  <p:extLst mod="1">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jpe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1"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3660531" y="6356350"/>
            <a:ext cx="4870938" cy="365125"/>
          </a:xfrm>
          <a:prstGeom prst="rect">
            <a:avLst/>
          </a:prstGeom>
        </p:spPr>
        <p:txBody>
          <a:bodyPr vert="horz" lIns="91440" tIns="45720" rIns="91440" bIns="45720" rtlCol="0" anchor="ctr"/>
          <a:lstStyle>
            <a:lvl1pPr algn="ctr">
              <a:defRPr sz="1200">
                <a:solidFill>
                  <a:schemeClr val="tx1">
                    <a:tint val="75000"/>
                  </a:schemeClr>
                </a:solidFill>
                <a:latin typeface="Arial" charset="0"/>
                <a:ea typeface="Arial" charset="0"/>
                <a:cs typeface="Arial" charset="0"/>
              </a:defRPr>
            </a:lvl1pPr>
          </a:lstStyle>
          <a:p>
            <a:r>
              <a:rPr lang="en-US" dirty="0"/>
              <a:t>levelaccess.com   </a:t>
            </a:r>
            <a:r>
              <a:rPr lang="en-US" b="1" dirty="0"/>
              <a:t> </a:t>
            </a:r>
            <a:r>
              <a:rPr lang="en-US" b="1" dirty="0">
                <a:solidFill>
                  <a:srgbClr val="5CD344"/>
                </a:solidFill>
              </a:rPr>
              <a:t>|</a:t>
            </a:r>
            <a:r>
              <a:rPr lang="en-US" b="1" dirty="0">
                <a:solidFill>
                  <a:srgbClr val="00D81A"/>
                </a:solidFill>
              </a:rPr>
              <a:t> </a:t>
            </a:r>
            <a:r>
              <a:rPr lang="en-US" b="1" dirty="0"/>
              <a:t>   </a:t>
            </a:r>
            <a:r>
              <a:rPr lang="en-US" dirty="0"/>
              <a:t>(</a:t>
            </a:r>
            <a:r>
              <a:rPr lang="de-DE" dirty="0"/>
              <a:t>800) 899-9659    </a:t>
            </a:r>
            <a:r>
              <a:rPr lang="en-US" b="1" dirty="0">
                <a:solidFill>
                  <a:srgbClr val="5CD344"/>
                </a:solidFill>
              </a:rPr>
              <a:t>|</a:t>
            </a:r>
            <a:r>
              <a:rPr lang="en-US" dirty="0"/>
              <a:t>    info@levelaccess.com</a:t>
            </a:r>
          </a:p>
        </p:txBody>
      </p:sp>
      <p:sp>
        <p:nvSpPr>
          <p:cNvPr id="6" name="Slide Number Placeholder 5"/>
          <p:cNvSpPr>
            <a:spLocks noGrp="1"/>
          </p:cNvSpPr>
          <p:nvPr>
            <p:ph type="sldNum" sz="quarter" idx="4"/>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Arial" charset="0"/>
                <a:ea typeface="Arial" charset="0"/>
                <a:cs typeface="Arial" charset="0"/>
              </a:defRPr>
            </a:lvl1pPr>
          </a:lstStyle>
          <a:p>
            <a:fld id="{2030EA8A-DA75-3443-B9EE-A63E33F4F203}" type="slidenum">
              <a:rPr lang="en-US" smtClean="0"/>
              <a:pPr/>
              <a:t>‹#›</a:t>
            </a:fld>
            <a:endParaRPr lang="en-US" dirty="0"/>
          </a:p>
        </p:txBody>
      </p:sp>
    </p:spTree>
    <p:extLst>
      <p:ext uri="{BB962C8B-B14F-4D97-AF65-F5344CB8AC3E}">
        <p14:creationId xmlns:p14="http://schemas.microsoft.com/office/powerpoint/2010/main" val="206619523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1" r:id="rId3"/>
    <p:sldLayoutId id="2147483658" r:id="rId4"/>
    <p:sldLayoutId id="2147483662" r:id="rId5"/>
    <p:sldLayoutId id="2147483651" r:id="rId6"/>
    <p:sldLayoutId id="2147483659" r:id="rId7"/>
    <p:sldLayoutId id="2147483655" r:id="rId8"/>
    <p:sldLayoutId id="2147483657" r:id="rId9"/>
  </p:sldLayoutIdLst>
  <p:hf hdr="0"/>
  <p:txStyles>
    <p:titleStyle>
      <a:lvl1pPr algn="l" defTabSz="914400" rtl="0" eaLnBrk="1" latinLnBrk="0" hangingPunct="1">
        <a:lnSpc>
          <a:spcPct val="90000"/>
        </a:lnSpc>
        <a:spcBef>
          <a:spcPct val="0"/>
        </a:spcBef>
        <a:buNone/>
        <a:defRPr sz="4400" kern="1200">
          <a:solidFill>
            <a:srgbClr val="000000"/>
          </a:solidFill>
          <a:latin typeface="Arial" charset="0"/>
          <a:ea typeface="Arial" charset="0"/>
          <a:cs typeface="Arial" charset="0"/>
        </a:defRPr>
      </a:lvl1pPr>
    </p:titleStyle>
    <p:bodyStyle>
      <a:lvl1pPr marL="228600" indent="-228600" algn="l" defTabSz="914400" rtl="0" eaLnBrk="1" latinLnBrk="0" hangingPunct="1">
        <a:lnSpc>
          <a:spcPct val="90000"/>
        </a:lnSpc>
        <a:spcBef>
          <a:spcPts val="1000"/>
        </a:spcBef>
        <a:buClr>
          <a:srgbClr val="3359EC"/>
        </a:buClr>
        <a:buFont typeface="Arial" charset="0"/>
        <a:buChar char="•"/>
        <a:defRPr sz="2800" kern="1200">
          <a:solidFill>
            <a:srgbClr val="000000"/>
          </a:solidFill>
          <a:latin typeface="Arial" charset="0"/>
          <a:ea typeface="Arial" charset="0"/>
          <a:cs typeface="Arial" charset="0"/>
        </a:defRPr>
      </a:lvl1pPr>
      <a:lvl2pPr marL="685800" indent="-228600" algn="l" defTabSz="914400" rtl="0" eaLnBrk="1" latinLnBrk="0" hangingPunct="1">
        <a:lnSpc>
          <a:spcPct val="90000"/>
        </a:lnSpc>
        <a:spcBef>
          <a:spcPts val="1000"/>
        </a:spcBef>
        <a:buClr>
          <a:srgbClr val="3359EC"/>
        </a:buClr>
        <a:buFont typeface="Arial" charset="0"/>
        <a:buChar char="•"/>
        <a:defRPr sz="2400" kern="1200">
          <a:solidFill>
            <a:srgbClr val="000000"/>
          </a:solidFill>
          <a:latin typeface="Arial" charset="0"/>
          <a:ea typeface="Arial" charset="0"/>
          <a:cs typeface="Arial" charset="0"/>
        </a:defRPr>
      </a:lvl2pPr>
      <a:lvl3pPr marL="1143000" indent="-228600" algn="l" defTabSz="914400" rtl="0" eaLnBrk="1" latinLnBrk="0" hangingPunct="1">
        <a:lnSpc>
          <a:spcPct val="90000"/>
        </a:lnSpc>
        <a:spcBef>
          <a:spcPts val="1000"/>
        </a:spcBef>
        <a:buClr>
          <a:srgbClr val="3359EC"/>
        </a:buClr>
        <a:buFont typeface="Arial" charset="0"/>
        <a:buChar char="•"/>
        <a:defRPr sz="2000" kern="1200">
          <a:solidFill>
            <a:srgbClr val="000000"/>
          </a:solidFill>
          <a:latin typeface="Arial" charset="0"/>
          <a:ea typeface="Arial" charset="0"/>
          <a:cs typeface="Arial" charset="0"/>
        </a:defRPr>
      </a:lvl3pPr>
      <a:lvl4pPr marL="1600200" indent="-228600" algn="l" defTabSz="914400" rtl="0" eaLnBrk="1" latinLnBrk="0" hangingPunct="1">
        <a:lnSpc>
          <a:spcPct val="90000"/>
        </a:lnSpc>
        <a:spcBef>
          <a:spcPts val="1000"/>
        </a:spcBef>
        <a:buClr>
          <a:srgbClr val="3359EC"/>
        </a:buClr>
        <a:buFont typeface="Arial" charset="0"/>
        <a:buChar char="•"/>
        <a:defRPr sz="1800" kern="1200">
          <a:solidFill>
            <a:srgbClr val="000000"/>
          </a:solidFill>
          <a:latin typeface="Arial" charset="0"/>
          <a:ea typeface="Arial" charset="0"/>
          <a:cs typeface="Arial" charset="0"/>
        </a:defRPr>
      </a:lvl4pPr>
      <a:lvl5pPr marL="2057400" indent="-228600" algn="l" defTabSz="914400" rtl="0" eaLnBrk="1" latinLnBrk="0" hangingPunct="1">
        <a:lnSpc>
          <a:spcPct val="90000"/>
        </a:lnSpc>
        <a:spcBef>
          <a:spcPts val="1000"/>
        </a:spcBef>
        <a:buClr>
          <a:srgbClr val="3359EC"/>
        </a:buClr>
        <a:buFont typeface="Arial" charset="0"/>
        <a:buChar char="•"/>
        <a:defRPr sz="1800" kern="1200">
          <a:solidFill>
            <a:srgbClr val="000000"/>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22.tiff"/><Relationship Id="rId13" Type="http://schemas.openxmlformats.org/officeDocument/2006/relationships/image" Target="../media/image26.tiff"/><Relationship Id="rId3" Type="http://schemas.openxmlformats.org/officeDocument/2006/relationships/image" Target="../media/image8.png"/><Relationship Id="rId7" Type="http://schemas.openxmlformats.org/officeDocument/2006/relationships/image" Target="../media/image21.tiff"/><Relationship Id="rId12" Type="http://schemas.openxmlformats.org/officeDocument/2006/relationships/image" Target="../media/image25.tiff"/><Relationship Id="rId17" Type="http://schemas.openxmlformats.org/officeDocument/2006/relationships/image" Target="../media/image30.tiff"/><Relationship Id="rId2" Type="http://schemas.openxmlformats.org/officeDocument/2006/relationships/notesSlide" Target="../notesSlides/notesSlide3.xml"/><Relationship Id="rId16" Type="http://schemas.openxmlformats.org/officeDocument/2006/relationships/image" Target="../media/image29.tiff"/><Relationship Id="rId1" Type="http://schemas.openxmlformats.org/officeDocument/2006/relationships/slideLayout" Target="../slideLayouts/slideLayout2.xml"/><Relationship Id="rId6" Type="http://schemas.openxmlformats.org/officeDocument/2006/relationships/image" Target="../media/image20.tiff"/><Relationship Id="rId11" Type="http://schemas.openxmlformats.org/officeDocument/2006/relationships/image" Target="../media/image24.tiff"/><Relationship Id="rId5" Type="http://schemas.openxmlformats.org/officeDocument/2006/relationships/image" Target="../media/image19.tiff"/><Relationship Id="rId15" Type="http://schemas.openxmlformats.org/officeDocument/2006/relationships/image" Target="../media/image28.tiff"/><Relationship Id="rId10" Type="http://schemas.microsoft.com/office/2007/relationships/hdphoto" Target="../media/hdphoto10.wdp"/><Relationship Id="rId4" Type="http://schemas.microsoft.com/office/2007/relationships/hdphoto" Target="../media/hdphoto1.wdp"/><Relationship Id="rId9" Type="http://schemas.openxmlformats.org/officeDocument/2006/relationships/image" Target="../media/image23.png"/><Relationship Id="rId14" Type="http://schemas.openxmlformats.org/officeDocument/2006/relationships/image" Target="../media/image27.tiff"/></Relationships>
</file>

<file path=ppt/slides/_rels/slide13.xml.rels><?xml version="1.0" encoding="UTF-8" standalone="yes"?>
<Relationships xmlns="http://schemas.openxmlformats.org/package/2006/relationships"><Relationship Id="rId8" Type="http://schemas.openxmlformats.org/officeDocument/2006/relationships/image" Target="../media/image22.tiff"/><Relationship Id="rId13" Type="http://schemas.openxmlformats.org/officeDocument/2006/relationships/image" Target="../media/image28.tiff"/><Relationship Id="rId3" Type="http://schemas.openxmlformats.org/officeDocument/2006/relationships/image" Target="../media/image8.png"/><Relationship Id="rId7" Type="http://schemas.openxmlformats.org/officeDocument/2006/relationships/image" Target="../media/image31.tiff"/><Relationship Id="rId12" Type="http://schemas.openxmlformats.org/officeDocument/2006/relationships/image" Target="../media/image34.tiff"/><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0.tiff"/><Relationship Id="rId11" Type="http://schemas.openxmlformats.org/officeDocument/2006/relationships/image" Target="../media/image25.tiff"/><Relationship Id="rId5" Type="http://schemas.openxmlformats.org/officeDocument/2006/relationships/image" Target="../media/image19.tiff"/><Relationship Id="rId10" Type="http://schemas.openxmlformats.org/officeDocument/2006/relationships/image" Target="../media/image33.tiff"/><Relationship Id="rId4" Type="http://schemas.microsoft.com/office/2007/relationships/hdphoto" Target="../media/hdphoto1.wdp"/><Relationship Id="rId9" Type="http://schemas.openxmlformats.org/officeDocument/2006/relationships/image" Target="../media/image32.tiff"/><Relationship Id="rId14" Type="http://schemas.openxmlformats.org/officeDocument/2006/relationships/image" Target="../media/image29.tiff"/></Relationships>
</file>

<file path=ppt/slides/_rels/slide14.xml.rels><?xml version="1.0" encoding="UTF-8" standalone="yes"?>
<Relationships xmlns="http://schemas.openxmlformats.org/package/2006/relationships"><Relationship Id="rId8" Type="http://schemas.openxmlformats.org/officeDocument/2006/relationships/image" Target="../media/image28.tiff"/><Relationship Id="rId13" Type="http://schemas.openxmlformats.org/officeDocument/2006/relationships/image" Target="../media/image37.tiff"/><Relationship Id="rId3" Type="http://schemas.openxmlformats.org/officeDocument/2006/relationships/image" Target="../media/image8.png"/><Relationship Id="rId7" Type="http://schemas.openxmlformats.org/officeDocument/2006/relationships/image" Target="../media/image21.tiff"/><Relationship Id="rId12" Type="http://schemas.openxmlformats.org/officeDocument/2006/relationships/image" Target="../media/image25.tiff"/><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0.tiff"/><Relationship Id="rId11" Type="http://schemas.openxmlformats.org/officeDocument/2006/relationships/image" Target="../media/image36.tiff"/><Relationship Id="rId5" Type="http://schemas.openxmlformats.org/officeDocument/2006/relationships/image" Target="../media/image19.tiff"/><Relationship Id="rId10" Type="http://schemas.openxmlformats.org/officeDocument/2006/relationships/image" Target="../media/image35.tiff"/><Relationship Id="rId4" Type="http://schemas.microsoft.com/office/2007/relationships/hdphoto" Target="../media/hdphoto1.wdp"/><Relationship Id="rId9" Type="http://schemas.openxmlformats.org/officeDocument/2006/relationships/image" Target="../media/image29.tiff"/></Relationships>
</file>

<file path=ppt/slides/_rels/slide15.xml.rels><?xml version="1.0" encoding="UTF-8" standalone="yes"?>
<Relationships xmlns="http://schemas.openxmlformats.org/package/2006/relationships"><Relationship Id="rId8" Type="http://schemas.openxmlformats.org/officeDocument/2006/relationships/image" Target="../media/image38.tiff"/><Relationship Id="rId3" Type="http://schemas.openxmlformats.org/officeDocument/2006/relationships/hyperlink" Target="https://www.kioware.com/resources.aspx?resID=123" TargetMode="External"/><Relationship Id="rId7" Type="http://schemas.openxmlformats.org/officeDocument/2006/relationships/image" Target="../media/image29.tiff"/><Relationship Id="rId2" Type="http://schemas.openxmlformats.org/officeDocument/2006/relationships/hyperlink" Target="http://www.storm-interface.com/keypads/atp.html" TargetMode="External"/><Relationship Id="rId1" Type="http://schemas.openxmlformats.org/officeDocument/2006/relationships/slideLayout" Target="../slideLayouts/slideLayout2.xml"/><Relationship Id="rId6" Type="http://schemas.openxmlformats.org/officeDocument/2006/relationships/image" Target="../media/image28.tiff"/><Relationship Id="rId11" Type="http://schemas.openxmlformats.org/officeDocument/2006/relationships/image" Target="../media/image39.tiff"/><Relationship Id="rId5" Type="http://schemas.openxmlformats.org/officeDocument/2006/relationships/image" Target="../media/image27.tiff"/><Relationship Id="rId10" Type="http://schemas.openxmlformats.org/officeDocument/2006/relationships/image" Target="../media/image22.tiff"/><Relationship Id="rId4" Type="http://schemas.openxmlformats.org/officeDocument/2006/relationships/image" Target="../media/image19.tiff"/><Relationship Id="rId9" Type="http://schemas.openxmlformats.org/officeDocument/2006/relationships/image" Target="../media/image21.tiff"/></Relationships>
</file>

<file path=ppt/slides/_rels/slide1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22.tiff"/><Relationship Id="rId13" Type="http://schemas.openxmlformats.org/officeDocument/2006/relationships/image" Target="../media/image42.tiff"/><Relationship Id="rId18" Type="http://schemas.openxmlformats.org/officeDocument/2006/relationships/image" Target="../media/image29.tiff"/><Relationship Id="rId3" Type="http://schemas.openxmlformats.org/officeDocument/2006/relationships/image" Target="../media/image8.png"/><Relationship Id="rId7" Type="http://schemas.openxmlformats.org/officeDocument/2006/relationships/image" Target="../media/image21.tiff"/><Relationship Id="rId12" Type="http://schemas.openxmlformats.org/officeDocument/2006/relationships/image" Target="../media/image41.tiff"/><Relationship Id="rId17" Type="http://schemas.openxmlformats.org/officeDocument/2006/relationships/image" Target="../media/image30.tiff"/><Relationship Id="rId2" Type="http://schemas.openxmlformats.org/officeDocument/2006/relationships/notesSlide" Target="../notesSlides/notesSlide6.xml"/><Relationship Id="rId16" Type="http://schemas.openxmlformats.org/officeDocument/2006/relationships/image" Target="../media/image28.tiff"/><Relationship Id="rId1" Type="http://schemas.openxmlformats.org/officeDocument/2006/relationships/slideLayout" Target="../slideLayouts/slideLayout2.xml"/><Relationship Id="rId6" Type="http://schemas.openxmlformats.org/officeDocument/2006/relationships/image" Target="../media/image20.tiff"/><Relationship Id="rId11" Type="http://schemas.openxmlformats.org/officeDocument/2006/relationships/image" Target="../media/image24.tiff"/><Relationship Id="rId5" Type="http://schemas.openxmlformats.org/officeDocument/2006/relationships/image" Target="../media/image40.png"/><Relationship Id="rId15" Type="http://schemas.microsoft.com/office/2007/relationships/hdphoto" Target="../media/hdphoto11.wdp"/><Relationship Id="rId10" Type="http://schemas.microsoft.com/office/2007/relationships/hdphoto" Target="../media/hdphoto10.wdp"/><Relationship Id="rId19" Type="http://schemas.openxmlformats.org/officeDocument/2006/relationships/image" Target="../media/image27.tiff"/><Relationship Id="rId4" Type="http://schemas.microsoft.com/office/2007/relationships/hdphoto" Target="../media/hdphoto1.wdp"/><Relationship Id="rId9" Type="http://schemas.openxmlformats.org/officeDocument/2006/relationships/image" Target="../media/image23.png"/><Relationship Id="rId14" Type="http://schemas.openxmlformats.org/officeDocument/2006/relationships/image" Target="../media/image43.png"/></Relationships>
</file>

<file path=ppt/slides/_rels/slide18.xml.rels><?xml version="1.0" encoding="UTF-8" standalone="yes"?>
<Relationships xmlns="http://schemas.openxmlformats.org/package/2006/relationships"><Relationship Id="rId8" Type="http://schemas.openxmlformats.org/officeDocument/2006/relationships/image" Target="../media/image22.tiff"/><Relationship Id="rId13" Type="http://schemas.openxmlformats.org/officeDocument/2006/relationships/image" Target="../media/image42.tiff"/><Relationship Id="rId18" Type="http://schemas.openxmlformats.org/officeDocument/2006/relationships/image" Target="../media/image30.tiff"/><Relationship Id="rId3" Type="http://schemas.openxmlformats.org/officeDocument/2006/relationships/image" Target="../media/image8.png"/><Relationship Id="rId7" Type="http://schemas.openxmlformats.org/officeDocument/2006/relationships/image" Target="../media/image31.tiff"/><Relationship Id="rId12" Type="http://schemas.openxmlformats.org/officeDocument/2006/relationships/image" Target="../media/image41.tiff"/><Relationship Id="rId17" Type="http://schemas.openxmlformats.org/officeDocument/2006/relationships/image" Target="../media/image21.tiff"/><Relationship Id="rId2" Type="http://schemas.openxmlformats.org/officeDocument/2006/relationships/notesSlide" Target="../notesSlides/notesSlide7.xml"/><Relationship Id="rId16" Type="http://schemas.openxmlformats.org/officeDocument/2006/relationships/image" Target="../media/image28.tiff"/><Relationship Id="rId20" Type="http://schemas.openxmlformats.org/officeDocument/2006/relationships/image" Target="../media/image45.tiff"/><Relationship Id="rId1" Type="http://schemas.openxmlformats.org/officeDocument/2006/relationships/slideLayout" Target="../slideLayouts/slideLayout2.xml"/><Relationship Id="rId6" Type="http://schemas.openxmlformats.org/officeDocument/2006/relationships/image" Target="../media/image20.tiff"/><Relationship Id="rId11" Type="http://schemas.openxmlformats.org/officeDocument/2006/relationships/image" Target="../media/image24.tiff"/><Relationship Id="rId5" Type="http://schemas.openxmlformats.org/officeDocument/2006/relationships/image" Target="../media/image40.png"/><Relationship Id="rId15" Type="http://schemas.microsoft.com/office/2007/relationships/hdphoto" Target="../media/hdphoto11.wdp"/><Relationship Id="rId10" Type="http://schemas.openxmlformats.org/officeDocument/2006/relationships/image" Target="../media/image33.tiff"/><Relationship Id="rId19" Type="http://schemas.openxmlformats.org/officeDocument/2006/relationships/image" Target="../media/image44.tiff"/><Relationship Id="rId4" Type="http://schemas.microsoft.com/office/2007/relationships/hdphoto" Target="../media/hdphoto1.wdp"/><Relationship Id="rId9" Type="http://schemas.openxmlformats.org/officeDocument/2006/relationships/image" Target="../media/image32.tiff"/><Relationship Id="rId14" Type="http://schemas.openxmlformats.org/officeDocument/2006/relationships/image" Target="../media/image43.png"/></Relationships>
</file>

<file path=ppt/slides/_rels/slide19.xml.rels><?xml version="1.0" encoding="UTF-8" standalone="yes"?>
<Relationships xmlns="http://schemas.openxmlformats.org/package/2006/relationships"><Relationship Id="rId8" Type="http://schemas.openxmlformats.org/officeDocument/2006/relationships/image" Target="../media/image41.tiff"/><Relationship Id="rId13" Type="http://schemas.openxmlformats.org/officeDocument/2006/relationships/image" Target="../media/image30.tiff"/><Relationship Id="rId3" Type="http://schemas.openxmlformats.org/officeDocument/2006/relationships/image" Target="../media/image8.png"/><Relationship Id="rId7" Type="http://schemas.openxmlformats.org/officeDocument/2006/relationships/image" Target="../media/image21.tiff"/><Relationship Id="rId12" Type="http://schemas.openxmlformats.org/officeDocument/2006/relationships/image" Target="../media/image28.tiff"/><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0.tiff"/><Relationship Id="rId11" Type="http://schemas.microsoft.com/office/2007/relationships/hdphoto" Target="../media/hdphoto11.wdp"/><Relationship Id="rId5" Type="http://schemas.openxmlformats.org/officeDocument/2006/relationships/image" Target="../media/image40.png"/><Relationship Id="rId10" Type="http://schemas.openxmlformats.org/officeDocument/2006/relationships/image" Target="../media/image43.png"/><Relationship Id="rId4" Type="http://schemas.microsoft.com/office/2007/relationships/hdphoto" Target="../media/hdphoto1.wdp"/><Relationship Id="rId9" Type="http://schemas.openxmlformats.org/officeDocument/2006/relationships/image" Target="../media/image42.tiff"/><Relationship Id="rId14" Type="http://schemas.openxmlformats.org/officeDocument/2006/relationships/image" Target="../media/image29.tiff"/></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47.tiff"/><Relationship Id="rId13" Type="http://schemas.openxmlformats.org/officeDocument/2006/relationships/image" Target="../media/image40.png"/><Relationship Id="rId3" Type="http://schemas.openxmlformats.org/officeDocument/2006/relationships/image" Target="../media/image42.tiff"/><Relationship Id="rId7" Type="http://schemas.openxmlformats.org/officeDocument/2006/relationships/image" Target="../media/image21.tiff"/><Relationship Id="rId12" Type="http://schemas.openxmlformats.org/officeDocument/2006/relationships/image" Target="../media/image27.tiff"/><Relationship Id="rId2" Type="http://schemas.openxmlformats.org/officeDocument/2006/relationships/hyperlink" Target="http://www.storm-interface.com/keypads/atp.html" TargetMode="External"/><Relationship Id="rId1" Type="http://schemas.openxmlformats.org/officeDocument/2006/relationships/slideLayout" Target="../slideLayouts/slideLayout2.xml"/><Relationship Id="rId6" Type="http://schemas.openxmlformats.org/officeDocument/2006/relationships/image" Target="../media/image46.tiff"/><Relationship Id="rId11" Type="http://schemas.openxmlformats.org/officeDocument/2006/relationships/image" Target="../media/image22.tiff"/><Relationship Id="rId5" Type="http://schemas.microsoft.com/office/2007/relationships/hdphoto" Target="../media/hdphoto11.wdp"/><Relationship Id="rId10" Type="http://schemas.openxmlformats.org/officeDocument/2006/relationships/image" Target="../media/image24.tiff"/><Relationship Id="rId4" Type="http://schemas.openxmlformats.org/officeDocument/2006/relationships/image" Target="../media/image43.png"/><Relationship Id="rId9" Type="http://schemas.openxmlformats.org/officeDocument/2006/relationships/image" Target="../media/image29.tif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hyperlink" Target="https://www.access-board.gov/guidelines-and-standards/communications-and-it/about-the-ict-refresh/final-rule/text-of-the-standards-and-guidelines" TargetMode="External"/><Relationship Id="rId2" Type="http://schemas.openxmlformats.org/officeDocument/2006/relationships/hyperlink" Target="https://www.access-board.gov/guidelines-and-standards/communications-and-it/about-the-ict-refresh/final-regulatory-impact-analysis#_Toc471376907" TargetMode="External"/><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hyperlink" Target="https://www.levelaccess.com/industries/hardware/" TargetMode="External"/><Relationship Id="rId4" Type="http://schemas.openxmlformats.org/officeDocument/2006/relationships/hyperlink" Target="https://www.kioware.com/resources.aspx?resID=123" TargetMode="External"/></Relationships>
</file>

<file path=ppt/slides/_rels/slide25.xml.rels><?xml version="1.0" encoding="UTF-8" standalone="yes"?>
<Relationships xmlns="http://schemas.openxmlformats.org/package/2006/relationships"><Relationship Id="rId8" Type="http://schemas.openxmlformats.org/officeDocument/2006/relationships/image" Target="../media/image57.jpeg"/><Relationship Id="rId3" Type="http://schemas.openxmlformats.org/officeDocument/2006/relationships/hyperlink" Target="mailto:bill.curtis-davidson@levelaccess.com" TargetMode="External"/><Relationship Id="rId7" Type="http://schemas.openxmlformats.org/officeDocument/2006/relationships/hyperlink" Target="https://www.linkedin.com/company/level-access" TargetMode="External"/><Relationship Id="rId12" Type="http://schemas.openxmlformats.org/officeDocument/2006/relationships/hyperlink" Target="https://www.levelaccess.com/csun18/" TargetMode="External"/><Relationship Id="rId2" Type="http://schemas.openxmlformats.org/officeDocument/2006/relationships/image" Target="../media/image54.jpeg"/><Relationship Id="rId1" Type="http://schemas.openxmlformats.org/officeDocument/2006/relationships/slideLayout" Target="../slideLayouts/slideLayout2.xml"/><Relationship Id="rId6" Type="http://schemas.openxmlformats.org/officeDocument/2006/relationships/image" Target="../media/image56.jpeg"/><Relationship Id="rId11" Type="http://schemas.openxmlformats.org/officeDocument/2006/relationships/hyperlink" Target="https://www.levelaccess.com/blog/" TargetMode="External"/><Relationship Id="rId5" Type="http://schemas.openxmlformats.org/officeDocument/2006/relationships/hyperlink" Target="https://twitter.com/LevelAccessA11y" TargetMode="External"/><Relationship Id="rId10" Type="http://schemas.openxmlformats.org/officeDocument/2006/relationships/image" Target="../media/image58.png"/><Relationship Id="rId4" Type="http://schemas.openxmlformats.org/officeDocument/2006/relationships/image" Target="../media/image55.jpeg"/><Relationship Id="rId9" Type="http://schemas.openxmlformats.org/officeDocument/2006/relationships/hyperlink" Target="https://www.facebook.com/LevelAccessA11y"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xml"/><Relationship Id="rId1" Type="http://schemas.openxmlformats.org/officeDocument/2006/relationships/slideLayout" Target="../slideLayouts/slideLayout5.xml"/><Relationship Id="rId5" Type="http://schemas.microsoft.com/office/2007/relationships/hdphoto" Target="../media/hdphoto1.wdp"/><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8" Type="http://schemas.microsoft.com/office/2007/relationships/hdphoto" Target="../media/hdphoto4.wdp"/><Relationship Id="rId13" Type="http://schemas.openxmlformats.org/officeDocument/2006/relationships/image" Target="../media/image14.jpg"/><Relationship Id="rId18" Type="http://schemas.openxmlformats.org/officeDocument/2006/relationships/image" Target="../media/image16.jpg"/><Relationship Id="rId3" Type="http://schemas.openxmlformats.org/officeDocument/2006/relationships/image" Target="../media/image9.png"/><Relationship Id="rId7" Type="http://schemas.openxmlformats.org/officeDocument/2006/relationships/image" Target="../media/image11.jpg"/><Relationship Id="rId12" Type="http://schemas.microsoft.com/office/2007/relationships/hdphoto" Target="../media/hdphoto6.wdp"/><Relationship Id="rId17" Type="http://schemas.microsoft.com/office/2007/relationships/hdphoto" Target="../media/hdphoto9.wdp"/><Relationship Id="rId2" Type="http://schemas.openxmlformats.org/officeDocument/2006/relationships/notesSlide" Target="../notesSlides/notesSlide2.xml"/><Relationship Id="rId16" Type="http://schemas.microsoft.com/office/2007/relationships/hdphoto" Target="../media/hdphoto8.wdp"/><Relationship Id="rId1" Type="http://schemas.openxmlformats.org/officeDocument/2006/relationships/slideLayout" Target="../slideLayouts/slideLayout3.xml"/><Relationship Id="rId6" Type="http://schemas.microsoft.com/office/2007/relationships/hdphoto" Target="../media/hdphoto3.wdp"/><Relationship Id="rId11" Type="http://schemas.openxmlformats.org/officeDocument/2006/relationships/image" Target="../media/image13.jpg"/><Relationship Id="rId5" Type="http://schemas.openxmlformats.org/officeDocument/2006/relationships/image" Target="../media/image10.jpeg"/><Relationship Id="rId15" Type="http://schemas.openxmlformats.org/officeDocument/2006/relationships/image" Target="../media/image15.png"/><Relationship Id="rId10" Type="http://schemas.microsoft.com/office/2007/relationships/hdphoto" Target="../media/hdphoto5.wdp"/><Relationship Id="rId4" Type="http://schemas.microsoft.com/office/2007/relationships/hdphoto" Target="../media/hdphoto2.wdp"/><Relationship Id="rId9" Type="http://schemas.openxmlformats.org/officeDocument/2006/relationships/image" Target="../media/image12.jpg"/><Relationship Id="rId14" Type="http://schemas.microsoft.com/office/2007/relationships/hdphoto" Target="../media/hdphoto7.wdp"/></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ctrTitle"/>
          </p:nvPr>
        </p:nvSpPr>
        <p:spPr>
          <a:xfrm>
            <a:off x="4516583" y="1203158"/>
            <a:ext cx="7342908" cy="2310063"/>
          </a:xfrm>
        </p:spPr>
        <p:txBody>
          <a:bodyPr anchor="b">
            <a:normAutofit fontScale="90000"/>
          </a:bodyPr>
          <a:lstStyle/>
          <a:p>
            <a:r>
              <a:rPr lang="en-US" sz="5300" cap="none" dirty="0">
                <a:solidFill>
                  <a:srgbClr val="000000"/>
                </a:solidFill>
                <a:latin typeface="Arial Black" panose="020B0604020202020204" pitchFamily="34" charset="0"/>
                <a:cs typeface="Arial Black" panose="020B0604020202020204" pitchFamily="34" charset="0"/>
              </a:rPr>
              <a:t>Innovative Accessibility Design </a:t>
            </a:r>
            <a:r>
              <a:rPr lang="en-US" sz="4000" cap="none" dirty="0">
                <a:solidFill>
                  <a:srgbClr val="000000"/>
                </a:solidFill>
                <a:latin typeface="Arial Black" panose="020B0604020202020204" pitchFamily="34" charset="0"/>
                <a:cs typeface="Arial Black" panose="020B0604020202020204" pitchFamily="34" charset="0"/>
              </a:rPr>
              <a:t>for Hardware with Closed Functionality</a:t>
            </a:r>
            <a:endParaRPr lang="en-US" sz="4000" dirty="0">
              <a:solidFill>
                <a:srgbClr val="000000"/>
              </a:solidFill>
              <a:latin typeface="Arial Black" panose="020B0604020202020204" pitchFamily="34" charset="0"/>
              <a:cs typeface="Arial Black" panose="020B0604020202020204" pitchFamily="34" charset="0"/>
            </a:endParaRPr>
          </a:p>
        </p:txBody>
      </p:sp>
      <p:sp>
        <p:nvSpPr>
          <p:cNvPr id="11" name="Subtitle 10"/>
          <p:cNvSpPr>
            <a:spLocks noGrp="1"/>
          </p:cNvSpPr>
          <p:nvPr>
            <p:ph type="subTitle" idx="1"/>
          </p:nvPr>
        </p:nvSpPr>
        <p:spPr>
          <a:xfrm>
            <a:off x="4779817" y="3621506"/>
            <a:ext cx="6895111" cy="1263316"/>
          </a:xfrm>
        </p:spPr>
        <p:txBody>
          <a:bodyPr>
            <a:normAutofit lnSpcReduction="10000"/>
          </a:bodyPr>
          <a:lstStyle/>
          <a:p>
            <a:pPr fontAlgn="base">
              <a:spcBef>
                <a:spcPts val="0"/>
              </a:spcBef>
              <a:spcAft>
                <a:spcPts val="300"/>
              </a:spcAft>
            </a:pPr>
            <a:r>
              <a:rPr lang="en-US" dirty="0">
                <a:solidFill>
                  <a:srgbClr val="000000"/>
                </a:solidFill>
              </a:rPr>
              <a:t>Presented By: ​</a:t>
            </a:r>
          </a:p>
          <a:p>
            <a:pPr fontAlgn="base">
              <a:spcBef>
                <a:spcPts val="0"/>
              </a:spcBef>
              <a:spcAft>
                <a:spcPts val="300"/>
              </a:spcAft>
            </a:pPr>
            <a:r>
              <a:rPr lang="en-US" sz="3200" b="1" dirty="0">
                <a:solidFill>
                  <a:srgbClr val="000000"/>
                </a:solidFill>
              </a:rPr>
              <a:t>Bill Curtis-Davidson</a:t>
            </a:r>
            <a:r>
              <a:rPr lang="en-US" dirty="0">
                <a:solidFill>
                  <a:srgbClr val="000000"/>
                </a:solidFill>
              </a:rPr>
              <a:t>​</a:t>
            </a:r>
          </a:p>
          <a:p>
            <a:pPr fontAlgn="base">
              <a:spcBef>
                <a:spcPts val="0"/>
              </a:spcBef>
              <a:spcAft>
                <a:spcPts val="300"/>
              </a:spcAft>
            </a:pPr>
            <a:r>
              <a:rPr lang="en-US" dirty="0">
                <a:solidFill>
                  <a:srgbClr val="000000"/>
                </a:solidFill>
              </a:rPr>
              <a:t>Senior Director, Strategic Consulting Services​</a:t>
            </a:r>
          </a:p>
        </p:txBody>
      </p:sp>
      <p:sp>
        <p:nvSpPr>
          <p:cNvPr id="5" name="Subtitle 4">
            <a:extLst>
              <a:ext uri="{FF2B5EF4-FFF2-40B4-BE49-F238E27FC236}">
                <a16:creationId xmlns:a16="http://schemas.microsoft.com/office/drawing/2014/main" id="{32777B78-87C9-46C7-A214-617030D53635}"/>
              </a:ext>
            </a:extLst>
          </p:cNvPr>
          <p:cNvSpPr txBox="1">
            <a:spLocks/>
          </p:cNvSpPr>
          <p:nvPr/>
        </p:nvSpPr>
        <p:spPr>
          <a:xfrm>
            <a:off x="4274491" y="5355589"/>
            <a:ext cx="4918820" cy="1037732"/>
          </a:xfrm>
          <a:prstGeom prst="rect">
            <a:avLst/>
          </a:prstGeom>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Arial" charset="0"/>
                <a:ea typeface="Arial" charset="0"/>
                <a:cs typeface="Arial" charset="0"/>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Arial" charset="0"/>
                <a:ea typeface="Arial" charset="0"/>
                <a:cs typeface="Arial" charset="0"/>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Arial" charset="0"/>
                <a:ea typeface="Arial" charset="0"/>
                <a:cs typeface="Arial" charset="0"/>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Arial" charset="0"/>
                <a:ea typeface="Arial" charset="0"/>
                <a:cs typeface="Arial" charset="0"/>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Arial" charset="0"/>
                <a:ea typeface="Arial" charset="0"/>
                <a:cs typeface="Arial" charset="0"/>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r>
              <a:rPr lang="en-US" sz="2000" i="1" dirty="0">
                <a:solidFill>
                  <a:srgbClr val="000000"/>
                </a:solidFill>
              </a:rPr>
              <a:t>CSUN 2018 Assistive</a:t>
            </a:r>
            <a:br>
              <a:rPr lang="en-US" sz="2000" i="1" dirty="0">
                <a:solidFill>
                  <a:srgbClr val="000000"/>
                </a:solidFill>
              </a:rPr>
            </a:br>
            <a:r>
              <a:rPr lang="en-US" sz="2000" i="1" dirty="0">
                <a:solidFill>
                  <a:srgbClr val="000000"/>
                </a:solidFill>
              </a:rPr>
              <a:t>Technology Conference</a:t>
            </a:r>
          </a:p>
          <a:p>
            <a:r>
              <a:rPr lang="en-US" sz="2000" dirty="0">
                <a:solidFill>
                  <a:srgbClr val="000000"/>
                </a:solidFill>
              </a:rPr>
              <a:t>March 21, 2018</a:t>
            </a:r>
          </a:p>
        </p:txBody>
      </p:sp>
    </p:spTree>
    <p:extLst>
      <p:ext uri="{BB962C8B-B14F-4D97-AF65-F5344CB8AC3E}">
        <p14:creationId xmlns:p14="http://schemas.microsoft.com/office/powerpoint/2010/main" val="915173020"/>
      </p:ext>
    </p:extLst>
  </p:cSld>
  <p:clrMapOvr>
    <a:masterClrMapping/>
  </p:clrMapOvr>
  <p:transition spd="slow">
    <p:fade thruBlk="1"/>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2558018" y="1942769"/>
            <a:ext cx="7136540" cy="2751993"/>
          </a:xfrm>
        </p:spPr>
        <p:txBody>
          <a:bodyPr>
            <a:normAutofit/>
          </a:bodyPr>
          <a:lstStyle/>
          <a:p>
            <a:r>
              <a:rPr lang="en-US" cap="none" dirty="0"/>
              <a:t>Accessible Design Examples</a:t>
            </a:r>
          </a:p>
        </p:txBody>
      </p:sp>
    </p:spTree>
    <p:extLst>
      <p:ext uri="{BB962C8B-B14F-4D97-AF65-F5344CB8AC3E}">
        <p14:creationId xmlns:p14="http://schemas.microsoft.com/office/powerpoint/2010/main" val="2641809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91266"/>
            <a:ext cx="10873154" cy="637198"/>
          </a:xfrm>
        </p:spPr>
        <p:txBody>
          <a:bodyPr/>
          <a:lstStyle/>
          <a:p>
            <a:r>
              <a:rPr lang="en-US" dirty="0"/>
              <a:t>Example #1: </a:t>
            </a:r>
            <a:r>
              <a:rPr lang="en-US" dirty="0">
                <a:latin typeface="Arial" panose="020B0604020202020204" pitchFamily="34" charset="0"/>
                <a:cs typeface="Arial" panose="020B0604020202020204" pitchFamily="34" charset="0"/>
              </a:rPr>
              <a:t>Government Field Office “Kiosk”</a:t>
            </a:r>
          </a:p>
        </p:txBody>
      </p:sp>
      <p:sp>
        <p:nvSpPr>
          <p:cNvPr id="6" name="Subtitle 5"/>
          <p:cNvSpPr>
            <a:spLocks noGrp="1"/>
          </p:cNvSpPr>
          <p:nvPr>
            <p:ph type="subTitle" idx="10"/>
          </p:nvPr>
        </p:nvSpPr>
        <p:spPr>
          <a:xfrm>
            <a:off x="838200" y="947057"/>
            <a:ext cx="10515600" cy="529592"/>
          </a:xfrm>
        </p:spPr>
        <p:txBody>
          <a:bodyPr>
            <a:normAutofit/>
          </a:bodyPr>
          <a:lstStyle/>
          <a:p>
            <a:r>
              <a:rPr lang="en-US" dirty="0"/>
              <a:t>Innovative Accessibility Design for Hardware with Closed Functionality </a:t>
            </a:r>
          </a:p>
        </p:txBody>
      </p:sp>
      <p:sp>
        <p:nvSpPr>
          <p:cNvPr id="3" name="Content Placeholder 2"/>
          <p:cNvSpPr>
            <a:spLocks noGrp="1"/>
          </p:cNvSpPr>
          <p:nvPr>
            <p:ph idx="1"/>
          </p:nvPr>
        </p:nvSpPr>
        <p:spPr>
          <a:xfrm>
            <a:off x="838199" y="1729047"/>
            <a:ext cx="7895493" cy="4447915"/>
          </a:xfrm>
        </p:spPr>
        <p:txBody>
          <a:bodyPr>
            <a:normAutofit/>
          </a:bodyPr>
          <a:lstStyle/>
          <a:p>
            <a:pPr marL="228600" lvl="1">
              <a:spcBef>
                <a:spcPts val="1000"/>
              </a:spcBef>
            </a:pPr>
            <a:r>
              <a:rPr lang="en-US" sz="2600" dirty="0"/>
              <a:t>Agency with dozens of citizen-facing field offices</a:t>
            </a:r>
          </a:p>
          <a:p>
            <a:pPr marL="228600" lvl="1">
              <a:spcBef>
                <a:spcPts val="1000"/>
              </a:spcBef>
            </a:pPr>
            <a:r>
              <a:rPr lang="en-US" sz="2600" dirty="0"/>
              <a:t>“Kiosk” was actually a locked-down, secure workstation that supplements the service counter</a:t>
            </a:r>
          </a:p>
          <a:p>
            <a:pPr marL="228600" lvl="1">
              <a:spcBef>
                <a:spcPts val="1000"/>
              </a:spcBef>
            </a:pPr>
            <a:r>
              <a:rPr lang="en-US" sz="2600" dirty="0"/>
              <a:t>Application supports taking photos, capturing signatures, testing knowledge, and taking payments</a:t>
            </a:r>
          </a:p>
          <a:p>
            <a:pPr marL="228600" lvl="1">
              <a:spcBef>
                <a:spcPts val="1000"/>
              </a:spcBef>
            </a:pPr>
            <a:r>
              <a:rPr lang="en-US" sz="2600" dirty="0"/>
              <a:t>Needed to comply with both ADA as well as Section 508-based state government law</a:t>
            </a:r>
          </a:p>
          <a:p>
            <a:pPr marL="228600" lvl="1">
              <a:spcBef>
                <a:spcPts val="1000"/>
              </a:spcBef>
            </a:pPr>
            <a:r>
              <a:rPr lang="en-US" sz="2600" dirty="0"/>
              <a:t>Functional access for those with vision, hearing or mobility impairments</a:t>
            </a:r>
          </a:p>
        </p:txBody>
      </p:sp>
      <p:pic>
        <p:nvPicPr>
          <p:cNvPr id="11" name="Picture 10" descr="Government Icon">
            <a:extLst>
              <a:ext uri="{FF2B5EF4-FFF2-40B4-BE49-F238E27FC236}">
                <a16:creationId xmlns:a16="http://schemas.microsoft.com/office/drawing/2014/main" id="{39FE0DB3-0977-EB4D-A6BF-3E15D6EDFA51}"/>
              </a:ext>
            </a:extLst>
          </p:cNvPr>
          <p:cNvPicPr>
            <a:picLocks noChangeAspect="1"/>
          </p:cNvPicPr>
          <p:nvPr/>
        </p:nvPicPr>
        <p:blipFill>
          <a:blip r:embed="rId2"/>
          <a:stretch>
            <a:fillRect/>
          </a:stretch>
        </p:blipFill>
        <p:spPr>
          <a:xfrm>
            <a:off x="8464159" y="2075165"/>
            <a:ext cx="3136900" cy="3124200"/>
          </a:xfrm>
          <a:prstGeom prst="rect">
            <a:avLst/>
          </a:prstGeom>
        </p:spPr>
      </p:pic>
      <p:sp>
        <p:nvSpPr>
          <p:cNvPr id="5" name="Slide Number Placeholder 4"/>
          <p:cNvSpPr>
            <a:spLocks noGrp="1"/>
          </p:cNvSpPr>
          <p:nvPr>
            <p:ph type="sldNum" sz="quarter" idx="4"/>
          </p:nvPr>
        </p:nvSpPr>
        <p:spPr/>
        <p:txBody>
          <a:bodyPr/>
          <a:lstStyle/>
          <a:p>
            <a:fld id="{2030EA8A-DA75-3443-B9EE-A63E33F4F203}" type="slidenum">
              <a:rPr lang="en-US" smtClean="0"/>
              <a:pPr/>
              <a:t>11</a:t>
            </a:fld>
            <a:endParaRPr lang="en-US" dirty="0"/>
          </a:p>
        </p:txBody>
      </p:sp>
      <p:sp>
        <p:nvSpPr>
          <p:cNvPr id="4" name="Footer Placeholder 3"/>
          <p:cNvSpPr>
            <a:spLocks noGrp="1"/>
          </p:cNvSpPr>
          <p:nvPr>
            <p:ph type="ftr" sz="quarter" idx="3"/>
          </p:nvPr>
        </p:nvSpPr>
        <p:spPr/>
        <p:txBody>
          <a:bodyPr/>
          <a:lstStyle/>
          <a:p>
            <a:r>
              <a:rPr lang="en-US"/>
              <a:t>levelaccess.com   </a:t>
            </a:r>
            <a:r>
              <a:rPr lang="en-US" b="1"/>
              <a:t> </a:t>
            </a:r>
            <a:r>
              <a:rPr lang="en-US" b="1">
                <a:solidFill>
                  <a:srgbClr val="5CD344"/>
                </a:solidFill>
              </a:rPr>
              <a:t>|</a:t>
            </a:r>
            <a:r>
              <a:rPr lang="en-US" b="1">
                <a:solidFill>
                  <a:srgbClr val="00D81A"/>
                </a:solidFill>
              </a:rPr>
              <a:t> </a:t>
            </a:r>
            <a:r>
              <a:rPr lang="en-US" b="1"/>
              <a:t>   </a:t>
            </a:r>
            <a:r>
              <a:rPr lang="en-US"/>
              <a:t>(</a:t>
            </a:r>
            <a:r>
              <a:rPr lang="de-DE"/>
              <a:t>800) 899-9659    </a:t>
            </a:r>
            <a:r>
              <a:rPr lang="en-US" b="1">
                <a:solidFill>
                  <a:srgbClr val="5CD344"/>
                </a:solidFill>
              </a:rPr>
              <a:t>|</a:t>
            </a:r>
            <a:r>
              <a:rPr lang="en-US"/>
              <a:t>    info@levelaccess.com</a:t>
            </a:r>
            <a:endParaRPr lang="en-US" dirty="0"/>
          </a:p>
        </p:txBody>
      </p:sp>
    </p:spTree>
    <p:extLst>
      <p:ext uri="{BB962C8B-B14F-4D97-AF65-F5344CB8AC3E}">
        <p14:creationId xmlns:p14="http://schemas.microsoft.com/office/powerpoint/2010/main" val="33167839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838200" y="386191"/>
            <a:ext cx="10515600" cy="637198"/>
          </a:xfrm>
        </p:spPr>
        <p:txBody>
          <a:bodyPr/>
          <a:lstStyle/>
          <a:p>
            <a:r>
              <a:rPr lang="en-US" dirty="0"/>
              <a:t>Example #1: </a:t>
            </a:r>
            <a:r>
              <a:rPr lang="en-US" dirty="0">
                <a:latin typeface="Arial" panose="020B0604020202020204" pitchFamily="34" charset="0"/>
                <a:cs typeface="Arial" panose="020B0604020202020204" pitchFamily="34" charset="0"/>
              </a:rPr>
              <a:t>Blind Access to Kiosk</a:t>
            </a:r>
            <a:endParaRPr lang="en-US" dirty="0"/>
          </a:p>
        </p:txBody>
      </p:sp>
      <p:sp>
        <p:nvSpPr>
          <p:cNvPr id="5" name="Subtitle 4"/>
          <p:cNvSpPr>
            <a:spLocks noGrp="1"/>
          </p:cNvSpPr>
          <p:nvPr>
            <p:ph type="subTitle" idx="10"/>
          </p:nvPr>
        </p:nvSpPr>
        <p:spPr>
          <a:xfrm>
            <a:off x="838200" y="985838"/>
            <a:ext cx="10515600" cy="490811"/>
          </a:xfrm>
        </p:spPr>
        <p:txBody>
          <a:bodyPr>
            <a:normAutofit/>
          </a:bodyPr>
          <a:lstStyle/>
          <a:p>
            <a:r>
              <a:rPr lang="en-US" dirty="0"/>
              <a:t>Innovative Accessibility Design for Hardware with Closed Functionality </a:t>
            </a:r>
          </a:p>
        </p:txBody>
      </p:sp>
      <p:sp>
        <p:nvSpPr>
          <p:cNvPr id="35" name="Rectangle 34" descr="Green box used as style accent under images on slide">
            <a:extLst>
              <a:ext uri="{FF2B5EF4-FFF2-40B4-BE49-F238E27FC236}">
                <a16:creationId xmlns:a16="http://schemas.microsoft.com/office/drawing/2014/main" id="{BFFEC3E2-FEF3-014B-BC81-B5ADC28B8AEB}"/>
              </a:ext>
            </a:extLst>
          </p:cNvPr>
          <p:cNvSpPr/>
          <p:nvPr/>
        </p:nvSpPr>
        <p:spPr>
          <a:xfrm>
            <a:off x="-11796" y="2497760"/>
            <a:ext cx="12192000" cy="2779632"/>
          </a:xfrm>
          <a:prstGeom prst="rect">
            <a:avLst/>
          </a:prstGeom>
          <a:solidFill>
            <a:srgbClr val="5DD345">
              <a:alpha val="5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semi transparent color box used as a style accent to the photo on the slide "/>
          <p:cNvPicPr>
            <a:picLocks noChangeAspect="1"/>
          </p:cNvPicPr>
          <p:nvPr/>
        </p:nvPicPr>
        <p:blipFill rotWithShape="1">
          <a:blip r:embed="rId3" cstate="screen">
            <a:alphaModFix amt="44000"/>
            <a:extLst>
              <a:ext uri="{BEBA8EAE-BF5A-486C-A8C5-ECC9F3942E4B}">
                <a14:imgProps xmlns:a14="http://schemas.microsoft.com/office/drawing/2010/main">
                  <a14:imgLayer r:embed="rId4">
                    <a14:imgEffect>
                      <a14:colorTemperature colorTemp="2551"/>
                    </a14:imgEffect>
                    <a14:imgEffect>
                      <a14:saturation sat="269000"/>
                    </a14:imgEffect>
                  </a14:imgLayer>
                </a14:imgProps>
              </a:ext>
              <a:ext uri="{28A0092B-C50C-407E-A947-70E740481C1C}">
                <a14:useLocalDpi xmlns:a14="http://schemas.microsoft.com/office/drawing/2010/main"/>
              </a:ext>
            </a:extLst>
          </a:blip>
          <a:srcRect l="4963" t="19181" r="26305" b="12748"/>
          <a:stretch/>
        </p:blipFill>
        <p:spPr>
          <a:xfrm flipV="1">
            <a:off x="838200" y="1656021"/>
            <a:ext cx="11353800" cy="4545991"/>
          </a:xfrm>
          <a:prstGeom prst="rect">
            <a:avLst/>
          </a:prstGeom>
          <a:effectLst/>
        </p:spPr>
      </p:pic>
      <p:sp>
        <p:nvSpPr>
          <p:cNvPr id="37" name="Rectangle 36" descr="Blind">
            <a:extLst>
              <a:ext uri="{FF2B5EF4-FFF2-40B4-BE49-F238E27FC236}">
                <a16:creationId xmlns:a16="http://schemas.microsoft.com/office/drawing/2014/main" id="{A157A53A-F535-374E-87DE-30E8D0601740}"/>
              </a:ext>
            </a:extLst>
          </p:cNvPr>
          <p:cNvSpPr/>
          <p:nvPr/>
        </p:nvSpPr>
        <p:spPr>
          <a:xfrm>
            <a:off x="131722" y="3478144"/>
            <a:ext cx="1396536" cy="615553"/>
          </a:xfrm>
          <a:prstGeom prst="rect">
            <a:avLst/>
          </a:prstGeom>
          <a:effectLst>
            <a:outerShdw blurRad="63500" sx="102000" sy="102000" algn="ctr" rotWithShape="0">
              <a:prstClr val="black">
                <a:alpha val="40000"/>
              </a:prstClr>
            </a:outerShdw>
          </a:effectLst>
        </p:spPr>
        <p:txBody>
          <a:bodyPr wrap="none">
            <a:spAutoFit/>
          </a:bodyPr>
          <a:lstStyle/>
          <a:p>
            <a:r>
              <a:rPr lang="en-US" sz="3400" b="1" dirty="0">
                <a:solidFill>
                  <a:schemeClr val="bg1"/>
                </a:solidFill>
              </a:rPr>
              <a:t>Blind</a:t>
            </a:r>
            <a:r>
              <a:rPr lang="en-US" sz="3400" b="1" dirty="0"/>
              <a:t> </a:t>
            </a:r>
          </a:p>
        </p:txBody>
      </p:sp>
      <p:sp>
        <p:nvSpPr>
          <p:cNvPr id="42" name="Parallelogram 41" descr="White line accent - separating home from government field office">
            <a:extLst>
              <a:ext uri="{FF2B5EF4-FFF2-40B4-BE49-F238E27FC236}">
                <a16:creationId xmlns:a16="http://schemas.microsoft.com/office/drawing/2014/main" id="{67DB9AAA-013B-DE4C-94C5-D23D3830B8BE}"/>
              </a:ext>
            </a:extLst>
          </p:cNvPr>
          <p:cNvSpPr/>
          <p:nvPr/>
        </p:nvSpPr>
        <p:spPr>
          <a:xfrm>
            <a:off x="4125775" y="1548776"/>
            <a:ext cx="1306126" cy="4653239"/>
          </a:xfrm>
          <a:prstGeom prst="parallelogram">
            <a:avLst>
              <a:gd name="adj" fmla="val 76769"/>
            </a:avLst>
          </a:prstGeom>
          <a:solidFill>
            <a:srgbClr val="FFFFFF">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 name="Picture 39" descr="Government icon">
            <a:extLst>
              <a:ext uri="{FF2B5EF4-FFF2-40B4-BE49-F238E27FC236}">
                <a16:creationId xmlns:a16="http://schemas.microsoft.com/office/drawing/2014/main" id="{F7600099-37ED-8B4F-BA8F-2E7BCE4B4EF9}"/>
              </a:ext>
            </a:extLst>
          </p:cNvPr>
          <p:cNvPicPr>
            <a:picLocks noChangeAspect="1"/>
          </p:cNvPicPr>
          <p:nvPr/>
        </p:nvPicPr>
        <p:blipFill>
          <a:blip r:embed="rId5"/>
          <a:stretch>
            <a:fillRect/>
          </a:stretch>
        </p:blipFill>
        <p:spPr>
          <a:xfrm>
            <a:off x="10235795" y="913711"/>
            <a:ext cx="1852736" cy="1841300"/>
          </a:xfrm>
          <a:prstGeom prst="rect">
            <a:avLst/>
          </a:prstGeom>
        </p:spPr>
      </p:pic>
      <p:sp>
        <p:nvSpPr>
          <p:cNvPr id="41" name="TextBox 40">
            <a:extLst>
              <a:ext uri="{FF2B5EF4-FFF2-40B4-BE49-F238E27FC236}">
                <a16:creationId xmlns:a16="http://schemas.microsoft.com/office/drawing/2014/main" id="{673A76DB-2E37-6449-AB6C-CEA063EB636E}"/>
              </a:ext>
            </a:extLst>
          </p:cNvPr>
          <p:cNvSpPr txBox="1"/>
          <p:nvPr/>
        </p:nvSpPr>
        <p:spPr>
          <a:xfrm>
            <a:off x="4877668" y="1884208"/>
            <a:ext cx="6259727" cy="369332"/>
          </a:xfrm>
          <a:prstGeom prst="rect">
            <a:avLst/>
          </a:prstGeom>
          <a:noFill/>
        </p:spPr>
        <p:txBody>
          <a:bodyPr wrap="square" rtlCol="0">
            <a:spAutoFit/>
          </a:bodyPr>
          <a:lstStyle/>
          <a:p>
            <a:pPr algn="ctr">
              <a:lnSpc>
                <a:spcPct val="90000"/>
              </a:lnSpc>
            </a:pPr>
            <a:r>
              <a:rPr lang="en-US" sz="2000" b="1" dirty="0">
                <a:solidFill>
                  <a:srgbClr val="323232"/>
                </a:solidFill>
              </a:rPr>
              <a:t>Government Field Office</a:t>
            </a:r>
            <a:endParaRPr lang="en-US" sz="2000" dirty="0">
              <a:solidFill>
                <a:srgbClr val="323232"/>
              </a:solidFill>
            </a:endParaRPr>
          </a:p>
        </p:txBody>
      </p:sp>
      <p:sp>
        <p:nvSpPr>
          <p:cNvPr id="45" name="TextBox 44">
            <a:extLst>
              <a:ext uri="{FF2B5EF4-FFF2-40B4-BE49-F238E27FC236}">
                <a16:creationId xmlns:a16="http://schemas.microsoft.com/office/drawing/2014/main" id="{E26195E5-EF72-1E49-9EC6-623235F5ADFC}"/>
              </a:ext>
            </a:extLst>
          </p:cNvPr>
          <p:cNvSpPr txBox="1"/>
          <p:nvPr/>
        </p:nvSpPr>
        <p:spPr>
          <a:xfrm>
            <a:off x="2472871" y="1902947"/>
            <a:ext cx="2504337" cy="371862"/>
          </a:xfrm>
          <a:prstGeom prst="rect">
            <a:avLst/>
          </a:prstGeom>
          <a:noFill/>
        </p:spPr>
        <p:txBody>
          <a:bodyPr wrap="square" rtlCol="0">
            <a:spAutoFit/>
          </a:bodyPr>
          <a:lstStyle/>
          <a:p>
            <a:pPr algn="ctr">
              <a:lnSpc>
                <a:spcPct val="90000"/>
              </a:lnSpc>
            </a:pPr>
            <a:r>
              <a:rPr lang="en-US" sz="2000" b="1" dirty="0">
                <a:solidFill>
                  <a:srgbClr val="323232"/>
                </a:solidFill>
              </a:rPr>
              <a:t>Home</a:t>
            </a:r>
            <a:endParaRPr lang="en-US" sz="2000" dirty="0">
              <a:solidFill>
                <a:srgbClr val="323232"/>
              </a:solidFill>
            </a:endParaRPr>
          </a:p>
        </p:txBody>
      </p:sp>
      <p:sp>
        <p:nvSpPr>
          <p:cNvPr id="8" name="Rectangle 7">
            <a:extLst>
              <a:ext uri="{FF2B5EF4-FFF2-40B4-BE49-F238E27FC236}">
                <a16:creationId xmlns:a16="http://schemas.microsoft.com/office/drawing/2014/main" id="{4A8A98E7-A65F-C448-A970-6C9801327C7B}"/>
              </a:ext>
            </a:extLst>
          </p:cNvPr>
          <p:cNvSpPr/>
          <p:nvPr/>
        </p:nvSpPr>
        <p:spPr>
          <a:xfrm>
            <a:off x="4364291" y="5398905"/>
            <a:ext cx="7162344" cy="646331"/>
          </a:xfrm>
          <a:prstGeom prst="rect">
            <a:avLst/>
          </a:prstGeom>
        </p:spPr>
        <p:txBody>
          <a:bodyPr wrap="square">
            <a:spAutoFit/>
          </a:bodyPr>
          <a:lstStyle/>
          <a:p>
            <a:pPr marL="228600" lvl="1">
              <a:spcBef>
                <a:spcPts val="1000"/>
              </a:spcBef>
            </a:pPr>
            <a:r>
              <a:rPr lang="en-US" dirty="0"/>
              <a:t>Application(s) accessed from home computer and kiosk should meet applicable software and web accessibility requirements.</a:t>
            </a:r>
          </a:p>
        </p:txBody>
      </p:sp>
      <p:grpSp>
        <p:nvGrpSpPr>
          <p:cNvPr id="13" name="Group 12" descr="Home computer showing screen reader symbol, JAWS logo and headphones">
            <a:extLst>
              <a:ext uri="{FF2B5EF4-FFF2-40B4-BE49-F238E27FC236}">
                <a16:creationId xmlns:a16="http://schemas.microsoft.com/office/drawing/2014/main" id="{19524503-B6C8-1940-9306-B2667136C218}"/>
              </a:ext>
            </a:extLst>
          </p:cNvPr>
          <p:cNvGrpSpPr/>
          <p:nvPr/>
        </p:nvGrpSpPr>
        <p:grpSpPr>
          <a:xfrm>
            <a:off x="1360449" y="2701024"/>
            <a:ext cx="3201886" cy="2071166"/>
            <a:chOff x="2779579" y="2081262"/>
            <a:chExt cx="1962533" cy="1269481"/>
          </a:xfrm>
        </p:grpSpPr>
        <p:grpSp>
          <p:nvGrpSpPr>
            <p:cNvPr id="10" name="Group 9">
              <a:extLst>
                <a:ext uri="{FF2B5EF4-FFF2-40B4-BE49-F238E27FC236}">
                  <a16:creationId xmlns:a16="http://schemas.microsoft.com/office/drawing/2014/main" id="{6B94F8AB-28FE-CB4C-80A0-FD2C0F6D9129}"/>
                </a:ext>
              </a:extLst>
            </p:cNvPr>
            <p:cNvGrpSpPr/>
            <p:nvPr/>
          </p:nvGrpSpPr>
          <p:grpSpPr>
            <a:xfrm>
              <a:off x="2988110" y="2161101"/>
              <a:ext cx="1300902" cy="1105594"/>
              <a:chOff x="2721630" y="2177102"/>
              <a:chExt cx="2071876" cy="1760819"/>
            </a:xfrm>
          </p:grpSpPr>
          <p:pic>
            <p:nvPicPr>
              <p:cNvPr id="43" name="Picture 42" descr="Laptop">
                <a:extLst>
                  <a:ext uri="{FF2B5EF4-FFF2-40B4-BE49-F238E27FC236}">
                    <a16:creationId xmlns:a16="http://schemas.microsoft.com/office/drawing/2014/main" id="{BE349D86-5175-2D4F-8927-DA789AC3F4E2}"/>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3032687" y="2177102"/>
                <a:ext cx="1760819" cy="1760819"/>
              </a:xfrm>
              <a:prstGeom prst="rect">
                <a:avLst/>
              </a:prstGeom>
            </p:spPr>
          </p:pic>
          <p:pic>
            <p:nvPicPr>
              <p:cNvPr id="51" name="Picture 50" descr="Screen">
                <a:extLst>
                  <a:ext uri="{FF2B5EF4-FFF2-40B4-BE49-F238E27FC236}">
                    <a16:creationId xmlns:a16="http://schemas.microsoft.com/office/drawing/2014/main" id="{95787763-1E2A-9D49-932E-BDA01907AA20}"/>
                  </a:ext>
                </a:extLst>
              </p:cNvPr>
              <p:cNvPicPr>
                <a:picLocks noChangeAspect="1"/>
              </p:cNvPicPr>
              <p:nvPr/>
            </p:nvPicPr>
            <p:blipFill rotWithShape="1">
              <a:blip r:embed="rId7" cstate="hqprint">
                <a:extLst>
                  <a:ext uri="{28A0092B-C50C-407E-A947-70E740481C1C}">
                    <a14:useLocalDpi xmlns:a14="http://schemas.microsoft.com/office/drawing/2010/main"/>
                  </a:ext>
                </a:extLst>
              </a:blip>
              <a:srcRect l="22871" t="21679" r="22846" b="28938"/>
              <a:stretch/>
            </p:blipFill>
            <p:spPr>
              <a:xfrm>
                <a:off x="3283764" y="2449150"/>
                <a:ext cx="1255397" cy="838391"/>
              </a:xfrm>
              <a:prstGeom prst="rect">
                <a:avLst/>
              </a:prstGeom>
            </p:spPr>
          </p:pic>
          <p:pic>
            <p:nvPicPr>
              <p:cNvPr id="53" name="Picture 52" descr="Headphones">
                <a:extLst>
                  <a:ext uri="{FF2B5EF4-FFF2-40B4-BE49-F238E27FC236}">
                    <a16:creationId xmlns:a16="http://schemas.microsoft.com/office/drawing/2014/main" id="{271390C9-635A-354D-9D98-3B6DE9C96863}"/>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rot="20871283">
                <a:off x="2721630" y="2711185"/>
                <a:ext cx="710171" cy="710171"/>
              </a:xfrm>
              <a:prstGeom prst="rect">
                <a:avLst/>
              </a:prstGeom>
            </p:spPr>
          </p:pic>
        </p:grpSp>
        <p:pic>
          <p:nvPicPr>
            <p:cNvPr id="54" name="Picture 53" descr="JAWS for Windows Logo">
              <a:extLst>
                <a:ext uri="{FF2B5EF4-FFF2-40B4-BE49-F238E27FC236}">
                  <a16:creationId xmlns:a16="http://schemas.microsoft.com/office/drawing/2014/main" id="{DB56E58C-2F05-A741-86F9-C497C4544DBC}"/>
                </a:ext>
              </a:extLst>
            </p:cNvPr>
            <p:cNvPicPr>
              <a:picLocks noChangeAspect="1"/>
            </p:cNvPicPr>
            <p:nvPr/>
          </p:nvPicPr>
          <p:blipFill rotWithShape="1">
            <a:blip r:embed="rId9">
              <a:extLst>
                <a:ext uri="{BEBA8EAE-BF5A-486C-A8C5-ECC9F3942E4B}">
                  <a14:imgProps xmlns:a14="http://schemas.microsoft.com/office/drawing/2010/main">
                    <a14:imgLayer r:embed="rId10">
                      <a14:imgEffect>
                        <a14:brightnessContrast bright="100000" contrast="40000"/>
                      </a14:imgEffect>
                    </a14:imgLayer>
                  </a14:imgProps>
                </a:ext>
              </a:extLst>
            </a:blip>
            <a:srcRect r="44128"/>
            <a:stretch/>
          </p:blipFill>
          <p:spPr>
            <a:xfrm>
              <a:off x="4147297" y="2556918"/>
              <a:ext cx="557330" cy="350235"/>
            </a:xfrm>
            <a:prstGeom prst="rect">
              <a:avLst/>
            </a:prstGeom>
            <a:effectLst>
              <a:outerShdw blurRad="63500" sx="102000" sy="102000" algn="ctr" rotWithShape="0">
                <a:prstClr val="black">
                  <a:alpha val="40000"/>
                </a:prstClr>
              </a:outerShdw>
            </a:effectLst>
          </p:spPr>
        </p:pic>
        <p:pic>
          <p:nvPicPr>
            <p:cNvPr id="12" name="Picture 11" descr="Screen reader icon">
              <a:extLst>
                <a:ext uri="{FF2B5EF4-FFF2-40B4-BE49-F238E27FC236}">
                  <a16:creationId xmlns:a16="http://schemas.microsoft.com/office/drawing/2014/main" id="{BC1FA2C1-AF52-3A47-9669-B40C20F99069}"/>
                </a:ext>
              </a:extLst>
            </p:cNvPr>
            <p:cNvPicPr>
              <a:picLocks noChangeAspect="1"/>
            </p:cNvPicPr>
            <p:nvPr/>
          </p:nvPicPr>
          <p:blipFill>
            <a:blip r:embed="rId11"/>
            <a:stretch>
              <a:fillRect/>
            </a:stretch>
          </p:blipFill>
          <p:spPr>
            <a:xfrm>
              <a:off x="4160620" y="2081262"/>
              <a:ext cx="581492" cy="581492"/>
            </a:xfrm>
            <a:prstGeom prst="rect">
              <a:avLst/>
            </a:prstGeom>
          </p:spPr>
        </p:pic>
        <p:sp>
          <p:nvSpPr>
            <p:cNvPr id="20" name="TextBox 19">
              <a:extLst>
                <a:ext uri="{FF2B5EF4-FFF2-40B4-BE49-F238E27FC236}">
                  <a16:creationId xmlns:a16="http://schemas.microsoft.com/office/drawing/2014/main" id="{9DE922AC-0AB7-D246-97F2-40EC4D7BC39A}"/>
                </a:ext>
              </a:extLst>
            </p:cNvPr>
            <p:cNvSpPr txBox="1"/>
            <p:nvPr/>
          </p:nvSpPr>
          <p:spPr>
            <a:xfrm>
              <a:off x="2779579" y="3141346"/>
              <a:ext cx="1944245" cy="209397"/>
            </a:xfrm>
            <a:prstGeom prst="rect">
              <a:avLst/>
            </a:prstGeom>
            <a:noFill/>
          </p:spPr>
          <p:txBody>
            <a:bodyPr wrap="square" rtlCol="0">
              <a:spAutoFit/>
            </a:bodyPr>
            <a:lstStyle/>
            <a:p>
              <a:pPr algn="ctr">
                <a:lnSpc>
                  <a:spcPct val="90000"/>
                </a:lnSpc>
              </a:pPr>
              <a:r>
                <a:rPr lang="en-US" b="1" dirty="0">
                  <a:solidFill>
                    <a:srgbClr val="323232"/>
                  </a:solidFill>
                </a:rPr>
                <a:t>Home Computer</a:t>
              </a:r>
              <a:endParaRPr lang="en-US" dirty="0">
                <a:solidFill>
                  <a:srgbClr val="323232"/>
                </a:solidFill>
              </a:endParaRPr>
            </a:p>
          </p:txBody>
        </p:sp>
      </p:grpSp>
      <p:grpSp>
        <p:nvGrpSpPr>
          <p:cNvPr id="72" name="Group 71" descr="Arrow pointing right with label &quot;Field Office&quot; and icon showing service counter and blind person using cane">
            <a:extLst>
              <a:ext uri="{FF2B5EF4-FFF2-40B4-BE49-F238E27FC236}">
                <a16:creationId xmlns:a16="http://schemas.microsoft.com/office/drawing/2014/main" id="{7CD2D38F-EBEB-B04C-BA9B-7A46DF4B3BE7}"/>
              </a:ext>
            </a:extLst>
          </p:cNvPr>
          <p:cNvGrpSpPr/>
          <p:nvPr/>
        </p:nvGrpSpPr>
        <p:grpSpPr>
          <a:xfrm>
            <a:off x="4364291" y="2650647"/>
            <a:ext cx="2557162" cy="1422812"/>
            <a:chOff x="4991315" y="2350204"/>
            <a:chExt cx="2557162" cy="1422812"/>
          </a:xfrm>
        </p:grpSpPr>
        <p:sp>
          <p:nvSpPr>
            <p:cNvPr id="39" name="Right Arrow 38">
              <a:extLst>
                <a:ext uri="{FF2B5EF4-FFF2-40B4-BE49-F238E27FC236}">
                  <a16:creationId xmlns:a16="http://schemas.microsoft.com/office/drawing/2014/main" id="{4BCA654A-B997-E644-A3F4-038133D8D12A}"/>
                </a:ext>
              </a:extLst>
            </p:cNvPr>
            <p:cNvSpPr/>
            <p:nvPr/>
          </p:nvSpPr>
          <p:spPr>
            <a:xfrm>
              <a:off x="4991315" y="2802524"/>
              <a:ext cx="1584334" cy="640499"/>
            </a:xfrm>
            <a:prstGeom prst="rightArrow">
              <a:avLst>
                <a:gd name="adj1" fmla="val 54680"/>
                <a:gd name="adj2" fmla="val 50000"/>
              </a:avLst>
            </a:prstGeom>
            <a:gradFill flip="none" rotWithShape="1">
              <a:gsLst>
                <a:gs pos="54000">
                  <a:srgbClr val="FFFFFF"/>
                </a:gs>
                <a:gs pos="0">
                  <a:schemeClr val="bg1">
                    <a:alpha val="0"/>
                  </a:schemeClr>
                </a:gs>
                <a:gs pos="100000">
                  <a:schemeClr val="bg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323232"/>
                  </a:solidFill>
                </a:rPr>
                <a:t>Field Office</a:t>
              </a:r>
            </a:p>
          </p:txBody>
        </p:sp>
        <p:grpSp>
          <p:nvGrpSpPr>
            <p:cNvPr id="17" name="Group 16">
              <a:extLst>
                <a:ext uri="{FF2B5EF4-FFF2-40B4-BE49-F238E27FC236}">
                  <a16:creationId xmlns:a16="http://schemas.microsoft.com/office/drawing/2014/main" id="{7114411D-D405-4D47-88B5-CC069160A6BE}"/>
                </a:ext>
              </a:extLst>
            </p:cNvPr>
            <p:cNvGrpSpPr/>
            <p:nvPr/>
          </p:nvGrpSpPr>
          <p:grpSpPr>
            <a:xfrm>
              <a:off x="6234107" y="2350204"/>
              <a:ext cx="1163389" cy="1084698"/>
              <a:chOff x="6078659" y="2286196"/>
              <a:chExt cx="1163389" cy="1084698"/>
            </a:xfrm>
          </p:grpSpPr>
          <p:pic>
            <p:nvPicPr>
              <p:cNvPr id="57" name="Picture 56" descr="Customer Service Rep">
                <a:extLst>
                  <a:ext uri="{FF2B5EF4-FFF2-40B4-BE49-F238E27FC236}">
                    <a16:creationId xmlns:a16="http://schemas.microsoft.com/office/drawing/2014/main" id="{982A5328-B0F3-C34F-B4B4-BFDCEC9AAA5B}"/>
                  </a:ext>
                </a:extLst>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flipH="1">
                <a:off x="6189440" y="2286196"/>
                <a:ext cx="361656" cy="434712"/>
              </a:xfrm>
              <a:prstGeom prst="rect">
                <a:avLst/>
              </a:prstGeom>
            </p:spPr>
          </p:pic>
          <p:sp>
            <p:nvSpPr>
              <p:cNvPr id="58" name="Rectangle 57">
                <a:extLst>
                  <a:ext uri="{FF2B5EF4-FFF2-40B4-BE49-F238E27FC236}">
                    <a16:creationId xmlns:a16="http://schemas.microsoft.com/office/drawing/2014/main" id="{7FB8E66A-E222-0A41-B1F5-24BDCA272F4F}"/>
                  </a:ext>
                </a:extLst>
              </p:cNvPr>
              <p:cNvSpPr/>
              <p:nvPr/>
            </p:nvSpPr>
            <p:spPr>
              <a:xfrm>
                <a:off x="6078659" y="2680459"/>
                <a:ext cx="1163389" cy="5657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descr="Blind person using cane">
                <a:extLst>
                  <a:ext uri="{FF2B5EF4-FFF2-40B4-BE49-F238E27FC236}">
                    <a16:creationId xmlns:a16="http://schemas.microsoft.com/office/drawing/2014/main" id="{228175B3-0AE4-854B-80AD-49615FA6D4AD}"/>
                  </a:ext>
                </a:extLst>
              </p:cNvPr>
              <p:cNvPicPr>
                <a:picLocks noChangeAspect="1"/>
              </p:cNvPicPr>
              <p:nvPr/>
            </p:nvPicPr>
            <p:blipFill rotWithShape="1">
              <a:blip r:embed="rId13"/>
              <a:srcRect r="53139"/>
              <a:stretch/>
            </p:blipFill>
            <p:spPr>
              <a:xfrm>
                <a:off x="6298313" y="2310448"/>
                <a:ext cx="943735" cy="1060446"/>
              </a:xfrm>
              <a:prstGeom prst="rect">
                <a:avLst/>
              </a:prstGeom>
            </p:spPr>
          </p:pic>
        </p:grpSp>
        <p:sp>
          <p:nvSpPr>
            <p:cNvPr id="61" name="TextBox 60">
              <a:extLst>
                <a:ext uri="{FF2B5EF4-FFF2-40B4-BE49-F238E27FC236}">
                  <a16:creationId xmlns:a16="http://schemas.microsoft.com/office/drawing/2014/main" id="{7B08FD64-892E-3743-BDB7-39F2674C3C1C}"/>
                </a:ext>
              </a:extLst>
            </p:cNvPr>
            <p:cNvSpPr txBox="1"/>
            <p:nvPr/>
          </p:nvSpPr>
          <p:spPr>
            <a:xfrm>
              <a:off x="5604232" y="3431384"/>
              <a:ext cx="1944245" cy="341632"/>
            </a:xfrm>
            <a:prstGeom prst="rect">
              <a:avLst/>
            </a:prstGeom>
            <a:noFill/>
          </p:spPr>
          <p:txBody>
            <a:bodyPr wrap="square" rtlCol="0">
              <a:spAutoFit/>
            </a:bodyPr>
            <a:lstStyle/>
            <a:p>
              <a:pPr algn="ctr">
                <a:lnSpc>
                  <a:spcPct val="90000"/>
                </a:lnSpc>
              </a:pPr>
              <a:r>
                <a:rPr lang="en-US" b="1" dirty="0">
                  <a:solidFill>
                    <a:srgbClr val="323232"/>
                  </a:solidFill>
                </a:rPr>
                <a:t>Service Counter</a:t>
              </a:r>
              <a:endParaRPr lang="en-US" dirty="0">
                <a:solidFill>
                  <a:srgbClr val="323232"/>
                </a:solidFill>
              </a:endParaRPr>
            </a:p>
          </p:txBody>
        </p:sp>
      </p:grpSp>
      <p:grpSp>
        <p:nvGrpSpPr>
          <p:cNvPr id="7" name="Group 6" descr="Right arrow labeled &quot;Accessible kiosk&quot; and icon of kiosk with display screen, keyboard, mouse, EZ Access keypad, Braille label, headphones, screen reader icon and JAWS logo">
            <a:extLst>
              <a:ext uri="{FF2B5EF4-FFF2-40B4-BE49-F238E27FC236}">
                <a16:creationId xmlns:a16="http://schemas.microsoft.com/office/drawing/2014/main" id="{02BB0884-820C-D84F-97E4-FBBDFEB7AF4A}"/>
              </a:ext>
            </a:extLst>
          </p:cNvPr>
          <p:cNvGrpSpPr/>
          <p:nvPr/>
        </p:nvGrpSpPr>
        <p:grpSpPr>
          <a:xfrm>
            <a:off x="5191365" y="2641588"/>
            <a:ext cx="8155865" cy="2567150"/>
            <a:chOff x="5191365" y="2458712"/>
            <a:chExt cx="8155865" cy="2567150"/>
          </a:xfrm>
        </p:grpSpPr>
        <p:sp>
          <p:nvSpPr>
            <p:cNvPr id="63" name="Right Arrow 62">
              <a:extLst>
                <a:ext uri="{FF2B5EF4-FFF2-40B4-BE49-F238E27FC236}">
                  <a16:creationId xmlns:a16="http://schemas.microsoft.com/office/drawing/2014/main" id="{A29BF96D-5701-5C42-A067-4E6114C693C8}"/>
                </a:ext>
              </a:extLst>
            </p:cNvPr>
            <p:cNvSpPr/>
            <p:nvPr/>
          </p:nvSpPr>
          <p:spPr>
            <a:xfrm>
              <a:off x="6371693" y="3049788"/>
              <a:ext cx="2289865" cy="640499"/>
            </a:xfrm>
            <a:prstGeom prst="rightArrow">
              <a:avLst>
                <a:gd name="adj1" fmla="val 54680"/>
                <a:gd name="adj2" fmla="val 50000"/>
              </a:avLst>
            </a:prstGeom>
            <a:gradFill flip="none" rotWithShape="1">
              <a:gsLst>
                <a:gs pos="54000">
                  <a:srgbClr val="FFFFFF"/>
                </a:gs>
                <a:gs pos="0">
                  <a:schemeClr val="bg1">
                    <a:alpha val="0"/>
                  </a:schemeClr>
                </a:gs>
                <a:gs pos="100000">
                  <a:schemeClr val="bg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323232"/>
                  </a:solidFill>
                </a:rPr>
                <a:t>Accessible Kiosk</a:t>
              </a:r>
            </a:p>
          </p:txBody>
        </p:sp>
        <p:grpSp>
          <p:nvGrpSpPr>
            <p:cNvPr id="4" name="Group 3">
              <a:extLst>
                <a:ext uri="{FF2B5EF4-FFF2-40B4-BE49-F238E27FC236}">
                  <a16:creationId xmlns:a16="http://schemas.microsoft.com/office/drawing/2014/main" id="{B0F7342C-431B-1E4A-8D2D-A151218D12CB}"/>
                </a:ext>
              </a:extLst>
            </p:cNvPr>
            <p:cNvGrpSpPr/>
            <p:nvPr/>
          </p:nvGrpSpPr>
          <p:grpSpPr>
            <a:xfrm>
              <a:off x="5191365" y="2458712"/>
              <a:ext cx="8155865" cy="2567150"/>
              <a:chOff x="6978816" y="3340549"/>
              <a:chExt cx="4404327" cy="1386312"/>
            </a:xfrm>
          </p:grpSpPr>
          <p:sp>
            <p:nvSpPr>
              <p:cNvPr id="62" name="TextBox 61">
                <a:extLst>
                  <a:ext uri="{FF2B5EF4-FFF2-40B4-BE49-F238E27FC236}">
                    <a16:creationId xmlns:a16="http://schemas.microsoft.com/office/drawing/2014/main" id="{618F4FDC-3EE1-F846-A244-83DF9AD2DC17}"/>
                  </a:ext>
                </a:extLst>
              </p:cNvPr>
              <p:cNvSpPr txBox="1"/>
              <p:nvPr/>
            </p:nvSpPr>
            <p:spPr>
              <a:xfrm>
                <a:off x="6978816" y="4542373"/>
                <a:ext cx="4404327" cy="184488"/>
              </a:xfrm>
              <a:prstGeom prst="rect">
                <a:avLst/>
              </a:prstGeom>
              <a:noFill/>
            </p:spPr>
            <p:txBody>
              <a:bodyPr wrap="square" rtlCol="0">
                <a:spAutoFit/>
              </a:bodyPr>
              <a:lstStyle/>
              <a:p>
                <a:pPr algn="ctr">
                  <a:lnSpc>
                    <a:spcPct val="90000"/>
                  </a:lnSpc>
                </a:pPr>
                <a:r>
                  <a:rPr lang="en-US" b="1" dirty="0">
                    <a:solidFill>
                      <a:srgbClr val="323232"/>
                    </a:solidFill>
                  </a:rPr>
                  <a:t>Kiosk – </a:t>
                </a:r>
                <a:r>
                  <a:rPr lang="en-US" dirty="0">
                    <a:solidFill>
                      <a:srgbClr val="323232"/>
                    </a:solidFill>
                  </a:rPr>
                  <a:t>Braille, Headset, Keypad, Screen Reader</a:t>
                </a:r>
              </a:p>
            </p:txBody>
          </p:sp>
          <p:pic>
            <p:nvPicPr>
              <p:cNvPr id="67" name="Picture 66" descr="Braille instructions">
                <a:extLst>
                  <a:ext uri="{FF2B5EF4-FFF2-40B4-BE49-F238E27FC236}">
                    <a16:creationId xmlns:a16="http://schemas.microsoft.com/office/drawing/2014/main" id="{F15593B1-13F7-A142-B586-114C9C99C102}"/>
                  </a:ext>
                </a:extLst>
              </p:cNvPr>
              <p:cNvPicPr>
                <a:picLocks noChangeAspect="1"/>
              </p:cNvPicPr>
              <p:nvPr/>
            </p:nvPicPr>
            <p:blipFill>
              <a:blip r:embed="rId14" cstate="print">
                <a:extLst>
                  <a:ext uri="{28A0092B-C50C-407E-A947-70E740481C1C}">
                    <a14:useLocalDpi xmlns:a14="http://schemas.microsoft.com/office/drawing/2010/main"/>
                  </a:ext>
                </a:extLst>
              </a:blip>
              <a:stretch>
                <a:fillRect/>
              </a:stretch>
            </p:blipFill>
            <p:spPr>
              <a:xfrm>
                <a:off x="8227932" y="4113787"/>
                <a:ext cx="401678" cy="401679"/>
              </a:xfrm>
              <a:prstGeom prst="rect">
                <a:avLst/>
              </a:prstGeom>
            </p:spPr>
          </p:pic>
          <p:pic>
            <p:nvPicPr>
              <p:cNvPr id="26" name="Picture 25" descr="Computer">
                <a:extLst>
                  <a:ext uri="{FF2B5EF4-FFF2-40B4-BE49-F238E27FC236}">
                    <a16:creationId xmlns:a16="http://schemas.microsoft.com/office/drawing/2014/main" id="{1D823591-B011-0641-B17C-7B2B49DF2AD1}"/>
                  </a:ext>
                </a:extLst>
              </p:cNvPr>
              <p:cNvPicPr>
                <a:picLocks noChangeAspect="1"/>
              </p:cNvPicPr>
              <p:nvPr/>
            </p:nvPicPr>
            <p:blipFill>
              <a:blip r:embed="rId15"/>
              <a:stretch>
                <a:fillRect/>
              </a:stretch>
            </p:blipFill>
            <p:spPr>
              <a:xfrm>
                <a:off x="8889368" y="3476102"/>
                <a:ext cx="1166330" cy="1166330"/>
              </a:xfrm>
              <a:prstGeom prst="rect">
                <a:avLst/>
              </a:prstGeom>
            </p:spPr>
          </p:pic>
          <p:pic>
            <p:nvPicPr>
              <p:cNvPr id="66" name="Picture 65" descr="QWERTY Keyboard">
                <a:extLst>
                  <a:ext uri="{FF2B5EF4-FFF2-40B4-BE49-F238E27FC236}">
                    <a16:creationId xmlns:a16="http://schemas.microsoft.com/office/drawing/2014/main" id="{46F017B4-56F0-4548-A0C3-B4A982971A05}"/>
                  </a:ext>
                </a:extLst>
              </p:cNvPr>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8828876" y="4314512"/>
                <a:ext cx="1039760" cy="241344"/>
              </a:xfrm>
              <a:prstGeom prst="rect">
                <a:avLst/>
              </a:prstGeom>
              <a:scene3d>
                <a:camera prst="perspectiveRelaxedModerately"/>
                <a:lightRig rig="threePt" dir="t"/>
              </a:scene3d>
            </p:spPr>
          </p:pic>
          <p:pic>
            <p:nvPicPr>
              <p:cNvPr id="70" name="Picture 69" descr="JAWS for Windows Logo">
                <a:extLst>
                  <a:ext uri="{FF2B5EF4-FFF2-40B4-BE49-F238E27FC236}">
                    <a16:creationId xmlns:a16="http://schemas.microsoft.com/office/drawing/2014/main" id="{73FC7D21-7A71-E341-9546-FE36420F3EFF}"/>
                  </a:ext>
                </a:extLst>
              </p:cNvPr>
              <p:cNvPicPr>
                <a:picLocks noChangeAspect="1"/>
              </p:cNvPicPr>
              <p:nvPr/>
            </p:nvPicPr>
            <p:blipFill rotWithShape="1">
              <a:blip r:embed="rId9">
                <a:extLst>
                  <a:ext uri="{BEBA8EAE-BF5A-486C-A8C5-ECC9F3942E4B}">
                    <a14:imgProps xmlns:a14="http://schemas.microsoft.com/office/drawing/2010/main">
                      <a14:imgLayer r:embed="rId10">
                        <a14:imgEffect>
                          <a14:brightnessContrast bright="100000" contrast="40000"/>
                        </a14:imgEffect>
                      </a14:imgLayer>
                    </a14:imgProps>
                  </a:ext>
                </a:extLst>
              </a:blip>
              <a:srcRect r="44128"/>
              <a:stretch/>
            </p:blipFill>
            <p:spPr>
              <a:xfrm>
                <a:off x="9952953" y="3847201"/>
                <a:ext cx="447033" cy="280923"/>
              </a:xfrm>
              <a:prstGeom prst="rect">
                <a:avLst/>
              </a:prstGeom>
              <a:effectLst>
                <a:outerShdw blurRad="63500" sx="102000" sy="102000" algn="ctr" rotWithShape="0">
                  <a:prstClr val="black">
                    <a:alpha val="40000"/>
                  </a:prstClr>
                </a:outerShdw>
              </a:effectLst>
            </p:spPr>
          </p:pic>
          <p:pic>
            <p:nvPicPr>
              <p:cNvPr id="71" name="Picture 70" descr="Screen reader icon">
                <a:extLst>
                  <a:ext uri="{FF2B5EF4-FFF2-40B4-BE49-F238E27FC236}">
                    <a16:creationId xmlns:a16="http://schemas.microsoft.com/office/drawing/2014/main" id="{B87B6517-233A-9047-8F76-569A4309AA15}"/>
                  </a:ext>
                </a:extLst>
              </p:cNvPr>
              <p:cNvPicPr>
                <a:picLocks noChangeAspect="1"/>
              </p:cNvPicPr>
              <p:nvPr/>
            </p:nvPicPr>
            <p:blipFill>
              <a:blip r:embed="rId11"/>
              <a:stretch>
                <a:fillRect/>
              </a:stretch>
            </p:blipFill>
            <p:spPr>
              <a:xfrm>
                <a:off x="9871420" y="3340549"/>
                <a:ext cx="581492" cy="581492"/>
              </a:xfrm>
              <a:prstGeom prst="rect">
                <a:avLst/>
              </a:prstGeom>
            </p:spPr>
          </p:pic>
          <p:pic>
            <p:nvPicPr>
              <p:cNvPr id="31" name="Picture 30" descr="EZ Access Keypad">
                <a:extLst>
                  <a:ext uri="{FF2B5EF4-FFF2-40B4-BE49-F238E27FC236}">
                    <a16:creationId xmlns:a16="http://schemas.microsoft.com/office/drawing/2014/main" id="{59507986-EBF1-E742-90FB-EC92ACE53AE9}"/>
                  </a:ext>
                </a:extLst>
              </p:cNvPr>
              <p:cNvPicPr>
                <a:picLocks noChangeAspect="1"/>
              </p:cNvPicPr>
              <p:nvPr/>
            </p:nvPicPr>
            <p:blipFill>
              <a:blip r:embed="rId17" cstate="hqprint">
                <a:extLst>
                  <a:ext uri="{28A0092B-C50C-407E-A947-70E740481C1C}">
                    <a14:useLocalDpi xmlns:a14="http://schemas.microsoft.com/office/drawing/2010/main"/>
                  </a:ext>
                </a:extLst>
              </a:blip>
              <a:stretch>
                <a:fillRect/>
              </a:stretch>
            </p:blipFill>
            <p:spPr>
              <a:xfrm>
                <a:off x="9915222" y="4124716"/>
                <a:ext cx="721802" cy="378706"/>
              </a:xfrm>
              <a:prstGeom prst="rect">
                <a:avLst/>
              </a:prstGeom>
            </p:spPr>
          </p:pic>
          <p:pic>
            <p:nvPicPr>
              <p:cNvPr id="73" name="Picture 72" descr="Display screen">
                <a:extLst>
                  <a:ext uri="{FF2B5EF4-FFF2-40B4-BE49-F238E27FC236}">
                    <a16:creationId xmlns:a16="http://schemas.microsoft.com/office/drawing/2014/main" id="{BA2EA812-6D87-FD48-AC44-D73A6B3DFB5E}"/>
                  </a:ext>
                </a:extLst>
              </p:cNvPr>
              <p:cNvPicPr>
                <a:picLocks noChangeAspect="1"/>
              </p:cNvPicPr>
              <p:nvPr/>
            </p:nvPicPr>
            <p:blipFill rotWithShape="1">
              <a:blip r:embed="rId7"/>
              <a:srcRect l="22871" t="21679" r="22846" b="28938"/>
              <a:stretch/>
            </p:blipFill>
            <p:spPr>
              <a:xfrm>
                <a:off x="8943363" y="3666745"/>
                <a:ext cx="912756" cy="512671"/>
              </a:xfrm>
              <a:prstGeom prst="rect">
                <a:avLst/>
              </a:prstGeom>
            </p:spPr>
          </p:pic>
          <p:pic>
            <p:nvPicPr>
              <p:cNvPr id="69" name="Picture 68" descr="Headphones">
                <a:extLst>
                  <a:ext uri="{FF2B5EF4-FFF2-40B4-BE49-F238E27FC236}">
                    <a16:creationId xmlns:a16="http://schemas.microsoft.com/office/drawing/2014/main" id="{83C7688F-9952-3040-AA8D-238FD96EF364}"/>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rot="20871283">
                <a:off x="8684721" y="3854744"/>
                <a:ext cx="437318" cy="437319"/>
              </a:xfrm>
              <a:prstGeom prst="rect">
                <a:avLst/>
              </a:prstGeom>
            </p:spPr>
          </p:pic>
        </p:grpSp>
      </p:grpSp>
      <p:sp>
        <p:nvSpPr>
          <p:cNvPr id="6" name="Slide Number Placeholder 5"/>
          <p:cNvSpPr>
            <a:spLocks noGrp="1"/>
          </p:cNvSpPr>
          <p:nvPr>
            <p:ph type="sldNum" sz="quarter" idx="4"/>
          </p:nvPr>
        </p:nvSpPr>
        <p:spPr>
          <a:xfrm>
            <a:off x="838200" y="6356350"/>
            <a:ext cx="2743200" cy="365125"/>
          </a:xfrm>
        </p:spPr>
        <p:txBody>
          <a:bodyPr/>
          <a:lstStyle/>
          <a:p>
            <a:fld id="{2030EA8A-DA75-3443-B9EE-A63E33F4F203}" type="slidenum">
              <a:rPr lang="en-US" smtClean="0"/>
              <a:pPr/>
              <a:t>12</a:t>
            </a:fld>
            <a:endParaRPr lang="en-US" dirty="0"/>
          </a:p>
        </p:txBody>
      </p:sp>
      <p:sp>
        <p:nvSpPr>
          <p:cNvPr id="2" name="Footer Placeholder 1"/>
          <p:cNvSpPr>
            <a:spLocks noGrp="1"/>
          </p:cNvSpPr>
          <p:nvPr>
            <p:ph type="ftr" sz="quarter" idx="3"/>
          </p:nvPr>
        </p:nvSpPr>
        <p:spPr>
          <a:xfrm>
            <a:off x="3742592" y="6356349"/>
            <a:ext cx="4706815" cy="365125"/>
          </a:xfrm>
        </p:spPr>
        <p:txBody>
          <a:bodyPr/>
          <a:lstStyle/>
          <a:p>
            <a:r>
              <a:rPr lang="en-US"/>
              <a:t>levelaccess.com   </a:t>
            </a:r>
            <a:r>
              <a:rPr lang="en-US" b="1"/>
              <a:t> </a:t>
            </a:r>
            <a:r>
              <a:rPr lang="en-US" b="1">
                <a:solidFill>
                  <a:srgbClr val="5CD344"/>
                </a:solidFill>
              </a:rPr>
              <a:t>|</a:t>
            </a:r>
            <a:r>
              <a:rPr lang="en-US" b="1">
                <a:solidFill>
                  <a:srgbClr val="00D81A"/>
                </a:solidFill>
              </a:rPr>
              <a:t> </a:t>
            </a:r>
            <a:r>
              <a:rPr lang="en-US" b="1"/>
              <a:t>   </a:t>
            </a:r>
            <a:r>
              <a:rPr lang="en-US"/>
              <a:t>(</a:t>
            </a:r>
            <a:r>
              <a:rPr lang="de-DE"/>
              <a:t>800) 899-9659    </a:t>
            </a:r>
            <a:r>
              <a:rPr lang="en-US" b="1">
                <a:solidFill>
                  <a:srgbClr val="5CD344"/>
                </a:solidFill>
              </a:rPr>
              <a:t>|</a:t>
            </a:r>
            <a:r>
              <a:rPr lang="en-US"/>
              <a:t>    info@levelaccess.com</a:t>
            </a:r>
            <a:endParaRPr lang="en-US" dirty="0"/>
          </a:p>
        </p:txBody>
      </p:sp>
    </p:spTree>
    <p:extLst>
      <p:ext uri="{BB962C8B-B14F-4D97-AF65-F5344CB8AC3E}">
        <p14:creationId xmlns:p14="http://schemas.microsoft.com/office/powerpoint/2010/main" val="2063874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2"/>
                                        </p:tgtEl>
                                        <p:attrNameLst>
                                          <p:attrName>style.visibility</p:attrName>
                                        </p:attrNameLst>
                                      </p:cBhvr>
                                      <p:to>
                                        <p:strVal val="visible"/>
                                      </p:to>
                                    </p:set>
                                    <p:animEffect transition="in" filter="fade">
                                      <p:cBhvr>
                                        <p:cTn id="12" dur="500"/>
                                        <p:tgtEl>
                                          <p:spTgt spid="7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838200" y="387050"/>
            <a:ext cx="10515600" cy="637198"/>
          </a:xfrm>
        </p:spPr>
        <p:txBody>
          <a:bodyPr/>
          <a:lstStyle/>
          <a:p>
            <a:r>
              <a:rPr lang="en-US" dirty="0"/>
              <a:t>Example #1: </a:t>
            </a:r>
            <a:r>
              <a:rPr lang="en-US" dirty="0">
                <a:latin typeface="Arial" panose="020B0604020202020204" pitchFamily="34" charset="0"/>
                <a:cs typeface="Arial" panose="020B0604020202020204" pitchFamily="34" charset="0"/>
              </a:rPr>
              <a:t>Low Vision Access to Kiosk</a:t>
            </a:r>
            <a:endParaRPr lang="en-US" dirty="0"/>
          </a:p>
        </p:txBody>
      </p:sp>
      <p:sp>
        <p:nvSpPr>
          <p:cNvPr id="5" name="Subtitle 4"/>
          <p:cNvSpPr>
            <a:spLocks noGrp="1"/>
          </p:cNvSpPr>
          <p:nvPr>
            <p:ph type="subTitle" idx="10"/>
          </p:nvPr>
        </p:nvSpPr>
        <p:spPr>
          <a:xfrm>
            <a:off x="838200" y="985838"/>
            <a:ext cx="10515600" cy="490811"/>
          </a:xfrm>
        </p:spPr>
        <p:txBody>
          <a:bodyPr>
            <a:normAutofit/>
          </a:bodyPr>
          <a:lstStyle/>
          <a:p>
            <a:r>
              <a:rPr lang="en-US" dirty="0"/>
              <a:t>Innovative Accessibility Design for Hardware with Closed Functionality </a:t>
            </a:r>
          </a:p>
        </p:txBody>
      </p:sp>
      <p:sp>
        <p:nvSpPr>
          <p:cNvPr id="35" name="Rectangle 34" descr="Purple box used as style accent under images on slide">
            <a:extLst>
              <a:ext uri="{FF2B5EF4-FFF2-40B4-BE49-F238E27FC236}">
                <a16:creationId xmlns:a16="http://schemas.microsoft.com/office/drawing/2014/main" id="{BFFEC3E2-FEF3-014B-BC81-B5ADC28B8AEB}"/>
              </a:ext>
            </a:extLst>
          </p:cNvPr>
          <p:cNvSpPr/>
          <p:nvPr/>
        </p:nvSpPr>
        <p:spPr>
          <a:xfrm>
            <a:off x="-11796" y="2497760"/>
            <a:ext cx="12192000" cy="2779632"/>
          </a:xfrm>
          <a:prstGeom prst="rect">
            <a:avLst/>
          </a:prstGeom>
          <a:solidFill>
            <a:srgbClr val="552C9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semi transparent color box used as a style accent to the photo on the slide "/>
          <p:cNvPicPr>
            <a:picLocks noChangeAspect="1"/>
          </p:cNvPicPr>
          <p:nvPr/>
        </p:nvPicPr>
        <p:blipFill rotWithShape="1">
          <a:blip r:embed="rId3" cstate="screen">
            <a:alphaModFix amt="44000"/>
            <a:extLst>
              <a:ext uri="{BEBA8EAE-BF5A-486C-A8C5-ECC9F3942E4B}">
                <a14:imgProps xmlns:a14="http://schemas.microsoft.com/office/drawing/2010/main">
                  <a14:imgLayer r:embed="rId4">
                    <a14:imgEffect>
                      <a14:colorTemperature colorTemp="2551"/>
                    </a14:imgEffect>
                    <a14:imgEffect>
                      <a14:saturation sat="269000"/>
                    </a14:imgEffect>
                  </a14:imgLayer>
                </a14:imgProps>
              </a:ext>
              <a:ext uri="{28A0092B-C50C-407E-A947-70E740481C1C}">
                <a14:useLocalDpi xmlns:a14="http://schemas.microsoft.com/office/drawing/2010/main"/>
              </a:ext>
            </a:extLst>
          </a:blip>
          <a:srcRect l="4963" t="19181" r="26305" b="12748"/>
          <a:stretch/>
        </p:blipFill>
        <p:spPr>
          <a:xfrm flipV="1">
            <a:off x="838200" y="1656021"/>
            <a:ext cx="11353800" cy="4545991"/>
          </a:xfrm>
          <a:prstGeom prst="rect">
            <a:avLst/>
          </a:prstGeom>
          <a:effectLst/>
        </p:spPr>
      </p:pic>
      <p:sp>
        <p:nvSpPr>
          <p:cNvPr id="37" name="Rectangle 36">
            <a:extLst>
              <a:ext uri="{FF2B5EF4-FFF2-40B4-BE49-F238E27FC236}">
                <a16:creationId xmlns:a16="http://schemas.microsoft.com/office/drawing/2014/main" id="{A157A53A-F535-374E-87DE-30E8D0601740}"/>
              </a:ext>
            </a:extLst>
          </p:cNvPr>
          <p:cNvSpPr/>
          <p:nvPr/>
        </p:nvSpPr>
        <p:spPr>
          <a:xfrm>
            <a:off x="31796" y="3270516"/>
            <a:ext cx="1606658" cy="1138773"/>
          </a:xfrm>
          <a:prstGeom prst="rect">
            <a:avLst/>
          </a:prstGeom>
          <a:effectLst>
            <a:outerShdw blurRad="63500" sx="102000" sy="102000" algn="ctr" rotWithShape="0">
              <a:prstClr val="black">
                <a:alpha val="40000"/>
              </a:prstClr>
            </a:outerShdw>
          </a:effectLst>
        </p:spPr>
        <p:txBody>
          <a:bodyPr wrap="none">
            <a:spAutoFit/>
          </a:bodyPr>
          <a:lstStyle/>
          <a:p>
            <a:pPr algn="r"/>
            <a:r>
              <a:rPr lang="en-US" sz="3400" b="1" dirty="0">
                <a:solidFill>
                  <a:schemeClr val="bg1"/>
                </a:solidFill>
              </a:rPr>
              <a:t>Low </a:t>
            </a:r>
          </a:p>
          <a:p>
            <a:pPr algn="r"/>
            <a:r>
              <a:rPr lang="en-US" sz="3400" b="1" dirty="0">
                <a:solidFill>
                  <a:schemeClr val="bg1"/>
                </a:solidFill>
              </a:rPr>
              <a:t>Vision</a:t>
            </a:r>
            <a:r>
              <a:rPr lang="en-US" sz="3400" b="1" dirty="0"/>
              <a:t> </a:t>
            </a:r>
          </a:p>
        </p:txBody>
      </p:sp>
      <p:sp>
        <p:nvSpPr>
          <p:cNvPr id="42" name="Parallelogram 41" descr="White line accent - separating home from government field office">
            <a:extLst>
              <a:ext uri="{FF2B5EF4-FFF2-40B4-BE49-F238E27FC236}">
                <a16:creationId xmlns:a16="http://schemas.microsoft.com/office/drawing/2014/main" id="{67DB9AAA-013B-DE4C-94C5-D23D3830B8BE}"/>
              </a:ext>
            </a:extLst>
          </p:cNvPr>
          <p:cNvSpPr/>
          <p:nvPr/>
        </p:nvSpPr>
        <p:spPr>
          <a:xfrm>
            <a:off x="4125775" y="1548776"/>
            <a:ext cx="1306126" cy="4653239"/>
          </a:xfrm>
          <a:prstGeom prst="parallelogram">
            <a:avLst>
              <a:gd name="adj" fmla="val 76769"/>
            </a:avLst>
          </a:prstGeom>
          <a:solidFill>
            <a:srgbClr val="FFFFFF">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a:extLst>
              <a:ext uri="{FF2B5EF4-FFF2-40B4-BE49-F238E27FC236}">
                <a16:creationId xmlns:a16="http://schemas.microsoft.com/office/drawing/2014/main" id="{FF87B276-E80C-E445-97E2-0B578C03985D}"/>
              </a:ext>
            </a:extLst>
          </p:cNvPr>
          <p:cNvSpPr txBox="1"/>
          <p:nvPr/>
        </p:nvSpPr>
        <p:spPr>
          <a:xfrm>
            <a:off x="2472871" y="1902947"/>
            <a:ext cx="2504337" cy="371862"/>
          </a:xfrm>
          <a:prstGeom prst="rect">
            <a:avLst/>
          </a:prstGeom>
          <a:noFill/>
        </p:spPr>
        <p:txBody>
          <a:bodyPr wrap="square" rtlCol="0">
            <a:spAutoFit/>
          </a:bodyPr>
          <a:lstStyle/>
          <a:p>
            <a:pPr algn="ctr">
              <a:lnSpc>
                <a:spcPct val="90000"/>
              </a:lnSpc>
            </a:pPr>
            <a:r>
              <a:rPr lang="en-US" sz="2000" b="1" dirty="0">
                <a:solidFill>
                  <a:srgbClr val="323232"/>
                </a:solidFill>
              </a:rPr>
              <a:t>Home</a:t>
            </a:r>
            <a:endParaRPr lang="en-US" sz="2000" dirty="0">
              <a:solidFill>
                <a:srgbClr val="323232"/>
              </a:solidFill>
            </a:endParaRPr>
          </a:p>
        </p:txBody>
      </p:sp>
      <p:sp>
        <p:nvSpPr>
          <p:cNvPr id="41" name="TextBox 40">
            <a:extLst>
              <a:ext uri="{FF2B5EF4-FFF2-40B4-BE49-F238E27FC236}">
                <a16:creationId xmlns:a16="http://schemas.microsoft.com/office/drawing/2014/main" id="{673A76DB-2E37-6449-AB6C-CEA063EB636E}"/>
              </a:ext>
            </a:extLst>
          </p:cNvPr>
          <p:cNvSpPr txBox="1"/>
          <p:nvPr/>
        </p:nvSpPr>
        <p:spPr>
          <a:xfrm>
            <a:off x="4877668" y="1884208"/>
            <a:ext cx="6259727" cy="369332"/>
          </a:xfrm>
          <a:prstGeom prst="rect">
            <a:avLst/>
          </a:prstGeom>
          <a:noFill/>
        </p:spPr>
        <p:txBody>
          <a:bodyPr wrap="square" rtlCol="0">
            <a:spAutoFit/>
          </a:bodyPr>
          <a:lstStyle/>
          <a:p>
            <a:pPr algn="ctr">
              <a:lnSpc>
                <a:spcPct val="90000"/>
              </a:lnSpc>
            </a:pPr>
            <a:r>
              <a:rPr lang="en-US" sz="2000" b="1" dirty="0">
                <a:solidFill>
                  <a:srgbClr val="323232"/>
                </a:solidFill>
              </a:rPr>
              <a:t>Government Field Office</a:t>
            </a:r>
            <a:endParaRPr lang="en-US" sz="2000" dirty="0">
              <a:solidFill>
                <a:srgbClr val="323232"/>
              </a:solidFill>
            </a:endParaRPr>
          </a:p>
        </p:txBody>
      </p:sp>
      <p:sp>
        <p:nvSpPr>
          <p:cNvPr id="55" name="Rectangle 54">
            <a:extLst>
              <a:ext uri="{FF2B5EF4-FFF2-40B4-BE49-F238E27FC236}">
                <a16:creationId xmlns:a16="http://schemas.microsoft.com/office/drawing/2014/main" id="{C113A00C-EBE1-D04A-A589-32623EA16027}"/>
              </a:ext>
            </a:extLst>
          </p:cNvPr>
          <p:cNvSpPr/>
          <p:nvPr/>
        </p:nvSpPr>
        <p:spPr>
          <a:xfrm>
            <a:off x="4364291" y="5398905"/>
            <a:ext cx="7162344" cy="646331"/>
          </a:xfrm>
          <a:prstGeom prst="rect">
            <a:avLst/>
          </a:prstGeom>
        </p:spPr>
        <p:txBody>
          <a:bodyPr wrap="square">
            <a:spAutoFit/>
          </a:bodyPr>
          <a:lstStyle/>
          <a:p>
            <a:pPr marL="228600" lvl="1">
              <a:spcBef>
                <a:spcPts val="1000"/>
              </a:spcBef>
            </a:pPr>
            <a:r>
              <a:rPr lang="en-US" dirty="0"/>
              <a:t>Application(s) accessed from home computer and kiosk should meet applicable software and web accessibility requirements.</a:t>
            </a:r>
          </a:p>
        </p:txBody>
      </p:sp>
      <p:pic>
        <p:nvPicPr>
          <p:cNvPr id="56" name="Picture 55" descr="Government icon">
            <a:extLst>
              <a:ext uri="{FF2B5EF4-FFF2-40B4-BE49-F238E27FC236}">
                <a16:creationId xmlns:a16="http://schemas.microsoft.com/office/drawing/2014/main" id="{FDE30EF4-B0DB-3C47-AEAD-3D9AF8C87760}"/>
              </a:ext>
            </a:extLst>
          </p:cNvPr>
          <p:cNvPicPr>
            <a:picLocks noChangeAspect="1"/>
          </p:cNvPicPr>
          <p:nvPr/>
        </p:nvPicPr>
        <p:blipFill>
          <a:blip r:embed="rId5"/>
          <a:stretch>
            <a:fillRect/>
          </a:stretch>
        </p:blipFill>
        <p:spPr>
          <a:xfrm>
            <a:off x="10235795" y="913711"/>
            <a:ext cx="1852736" cy="1841300"/>
          </a:xfrm>
          <a:prstGeom prst="rect">
            <a:avLst/>
          </a:prstGeom>
        </p:spPr>
      </p:pic>
      <p:grpSp>
        <p:nvGrpSpPr>
          <p:cNvPr id="16" name="Group 15" descr="Home computer with headphones, magnifying glass, ZoomText logo and high constrast display settings">
            <a:extLst>
              <a:ext uri="{FF2B5EF4-FFF2-40B4-BE49-F238E27FC236}">
                <a16:creationId xmlns:a16="http://schemas.microsoft.com/office/drawing/2014/main" id="{9C1A29F1-9FFD-874E-BD69-25B8BB8AF88A}"/>
              </a:ext>
            </a:extLst>
          </p:cNvPr>
          <p:cNvGrpSpPr/>
          <p:nvPr/>
        </p:nvGrpSpPr>
        <p:grpSpPr>
          <a:xfrm>
            <a:off x="1360449" y="2630545"/>
            <a:ext cx="3172049" cy="2141645"/>
            <a:chOff x="1360449" y="2630545"/>
            <a:chExt cx="3172049" cy="2141645"/>
          </a:xfrm>
        </p:grpSpPr>
        <p:grpSp>
          <p:nvGrpSpPr>
            <p:cNvPr id="11" name="Group 10">
              <a:extLst>
                <a:ext uri="{FF2B5EF4-FFF2-40B4-BE49-F238E27FC236}">
                  <a16:creationId xmlns:a16="http://schemas.microsoft.com/office/drawing/2014/main" id="{783EAA35-7CC9-824B-9902-6D2A30C288C9}"/>
                </a:ext>
              </a:extLst>
            </p:cNvPr>
            <p:cNvGrpSpPr/>
            <p:nvPr/>
          </p:nvGrpSpPr>
          <p:grpSpPr>
            <a:xfrm>
              <a:off x="1360449" y="2831282"/>
              <a:ext cx="3172049" cy="1940908"/>
              <a:chOff x="1360449" y="2831282"/>
              <a:chExt cx="3172049" cy="1940908"/>
            </a:xfrm>
          </p:grpSpPr>
          <p:pic>
            <p:nvPicPr>
              <p:cNvPr id="43" name="Picture 42" descr="Laptop">
                <a:extLst>
                  <a:ext uri="{FF2B5EF4-FFF2-40B4-BE49-F238E27FC236}">
                    <a16:creationId xmlns:a16="http://schemas.microsoft.com/office/drawing/2014/main" id="{BE349D86-5175-2D4F-8927-DA789AC3F4E2}"/>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2019316" y="2831282"/>
                <a:ext cx="1803784" cy="1803783"/>
              </a:xfrm>
              <a:prstGeom prst="rect">
                <a:avLst/>
              </a:prstGeom>
            </p:spPr>
          </p:pic>
          <p:sp>
            <p:nvSpPr>
              <p:cNvPr id="20" name="TextBox 19">
                <a:extLst>
                  <a:ext uri="{FF2B5EF4-FFF2-40B4-BE49-F238E27FC236}">
                    <a16:creationId xmlns:a16="http://schemas.microsoft.com/office/drawing/2014/main" id="{9DE922AC-0AB7-D246-97F2-40EC4D7BC39A}"/>
                  </a:ext>
                </a:extLst>
              </p:cNvPr>
              <p:cNvSpPr txBox="1"/>
              <p:nvPr/>
            </p:nvSpPr>
            <p:spPr>
              <a:xfrm>
                <a:off x="1360449" y="4430558"/>
                <a:ext cx="3172049" cy="341632"/>
              </a:xfrm>
              <a:prstGeom prst="rect">
                <a:avLst/>
              </a:prstGeom>
              <a:noFill/>
            </p:spPr>
            <p:txBody>
              <a:bodyPr wrap="square" rtlCol="0">
                <a:spAutoFit/>
              </a:bodyPr>
              <a:lstStyle/>
              <a:p>
                <a:pPr algn="ctr">
                  <a:lnSpc>
                    <a:spcPct val="90000"/>
                  </a:lnSpc>
                </a:pPr>
                <a:r>
                  <a:rPr lang="en-US" b="1" dirty="0">
                    <a:solidFill>
                      <a:srgbClr val="323232"/>
                    </a:solidFill>
                  </a:rPr>
                  <a:t>Home Computer</a:t>
                </a:r>
                <a:endParaRPr lang="en-US" dirty="0">
                  <a:solidFill>
                    <a:srgbClr val="323232"/>
                  </a:solidFill>
                </a:endParaRPr>
              </a:p>
            </p:txBody>
          </p:sp>
          <p:pic>
            <p:nvPicPr>
              <p:cNvPr id="8" name="Picture 7" descr="Display screen with high contrast">
                <a:extLst>
                  <a:ext uri="{FF2B5EF4-FFF2-40B4-BE49-F238E27FC236}">
                    <a16:creationId xmlns:a16="http://schemas.microsoft.com/office/drawing/2014/main" id="{45898901-CD8F-0A43-9273-8F0457FA4DAF}"/>
                  </a:ext>
                </a:extLst>
              </p:cNvPr>
              <p:cNvPicPr>
                <a:picLocks noChangeAspect="1"/>
              </p:cNvPicPr>
              <p:nvPr/>
            </p:nvPicPr>
            <p:blipFill>
              <a:blip r:embed="rId7"/>
              <a:stretch>
                <a:fillRect/>
              </a:stretch>
            </p:blipFill>
            <p:spPr>
              <a:xfrm>
                <a:off x="2272067" y="3113188"/>
                <a:ext cx="1291489" cy="860993"/>
              </a:xfrm>
              <a:prstGeom prst="rect">
                <a:avLst/>
              </a:prstGeom>
            </p:spPr>
          </p:pic>
          <p:pic>
            <p:nvPicPr>
              <p:cNvPr id="53" name="Picture 52" descr="Headphones">
                <a:extLst>
                  <a:ext uri="{FF2B5EF4-FFF2-40B4-BE49-F238E27FC236}">
                    <a16:creationId xmlns:a16="http://schemas.microsoft.com/office/drawing/2014/main" id="{271390C9-635A-354D-9D98-3B6DE9C96863}"/>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rot="20871283">
                <a:off x="1700669" y="3378397"/>
                <a:ext cx="727500" cy="727499"/>
              </a:xfrm>
              <a:prstGeom prst="rect">
                <a:avLst/>
              </a:prstGeom>
            </p:spPr>
          </p:pic>
        </p:grpSp>
        <p:pic>
          <p:nvPicPr>
            <p:cNvPr id="47" name="Picture 46" descr="Magnifying glass">
              <a:extLst>
                <a:ext uri="{FF2B5EF4-FFF2-40B4-BE49-F238E27FC236}">
                  <a16:creationId xmlns:a16="http://schemas.microsoft.com/office/drawing/2014/main" id="{07784E3B-C0E4-6745-A303-4B3A75DB7989}"/>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3646799" y="3073196"/>
              <a:ext cx="707523" cy="707523"/>
            </a:xfrm>
            <a:prstGeom prst="rect">
              <a:avLst/>
            </a:prstGeom>
          </p:spPr>
        </p:pic>
        <p:pic>
          <p:nvPicPr>
            <p:cNvPr id="14" name="Picture 13" descr="ZoomText Logo">
              <a:extLst>
                <a:ext uri="{FF2B5EF4-FFF2-40B4-BE49-F238E27FC236}">
                  <a16:creationId xmlns:a16="http://schemas.microsoft.com/office/drawing/2014/main" id="{4B291182-10C5-7B40-83F7-D53761BA4D62}"/>
                </a:ext>
              </a:extLst>
            </p:cNvPr>
            <p:cNvPicPr>
              <a:picLocks noChangeAspect="1"/>
            </p:cNvPicPr>
            <p:nvPr/>
          </p:nvPicPr>
          <p:blipFill>
            <a:blip r:embed="rId10"/>
            <a:stretch>
              <a:fillRect/>
            </a:stretch>
          </p:blipFill>
          <p:spPr>
            <a:xfrm>
              <a:off x="2373332" y="2630545"/>
              <a:ext cx="1830630" cy="313822"/>
            </a:xfrm>
            <a:prstGeom prst="rect">
              <a:avLst/>
            </a:prstGeom>
          </p:spPr>
        </p:pic>
      </p:grpSp>
      <p:grpSp>
        <p:nvGrpSpPr>
          <p:cNvPr id="19" name="Group 18" descr="Arrow pointing right labeled &quot;Field Office&quot; and showing service counter icon with older person with can at it">
            <a:extLst>
              <a:ext uri="{FF2B5EF4-FFF2-40B4-BE49-F238E27FC236}">
                <a16:creationId xmlns:a16="http://schemas.microsoft.com/office/drawing/2014/main" id="{9A7DCFE8-4D19-8142-8218-456B5DBC8BAF}"/>
              </a:ext>
            </a:extLst>
          </p:cNvPr>
          <p:cNvGrpSpPr/>
          <p:nvPr/>
        </p:nvGrpSpPr>
        <p:grpSpPr>
          <a:xfrm>
            <a:off x="4364291" y="2623737"/>
            <a:ext cx="2557162" cy="1449722"/>
            <a:chOff x="4364291" y="2623737"/>
            <a:chExt cx="2557162" cy="1449722"/>
          </a:xfrm>
        </p:grpSpPr>
        <p:grpSp>
          <p:nvGrpSpPr>
            <p:cNvPr id="72" name="Group 71">
              <a:extLst>
                <a:ext uri="{FF2B5EF4-FFF2-40B4-BE49-F238E27FC236}">
                  <a16:creationId xmlns:a16="http://schemas.microsoft.com/office/drawing/2014/main" id="{7CD2D38F-EBEB-B04C-BA9B-7A46DF4B3BE7}"/>
                </a:ext>
              </a:extLst>
            </p:cNvPr>
            <p:cNvGrpSpPr/>
            <p:nvPr/>
          </p:nvGrpSpPr>
          <p:grpSpPr>
            <a:xfrm>
              <a:off x="4364291" y="2650647"/>
              <a:ext cx="2557162" cy="1422812"/>
              <a:chOff x="4991315" y="2350204"/>
              <a:chExt cx="2557162" cy="1422812"/>
            </a:xfrm>
          </p:grpSpPr>
          <p:sp>
            <p:nvSpPr>
              <p:cNvPr id="39" name="Right Arrow 38">
                <a:extLst>
                  <a:ext uri="{FF2B5EF4-FFF2-40B4-BE49-F238E27FC236}">
                    <a16:creationId xmlns:a16="http://schemas.microsoft.com/office/drawing/2014/main" id="{4BCA654A-B997-E644-A3F4-038133D8D12A}"/>
                  </a:ext>
                </a:extLst>
              </p:cNvPr>
              <p:cNvSpPr/>
              <p:nvPr/>
            </p:nvSpPr>
            <p:spPr>
              <a:xfrm>
                <a:off x="4991315" y="2802524"/>
                <a:ext cx="1584334" cy="640499"/>
              </a:xfrm>
              <a:prstGeom prst="rightArrow">
                <a:avLst>
                  <a:gd name="adj1" fmla="val 54680"/>
                  <a:gd name="adj2" fmla="val 50000"/>
                </a:avLst>
              </a:prstGeom>
              <a:gradFill flip="none" rotWithShape="1">
                <a:gsLst>
                  <a:gs pos="54000">
                    <a:srgbClr val="FFFFFF"/>
                  </a:gs>
                  <a:gs pos="0">
                    <a:schemeClr val="bg1">
                      <a:alpha val="0"/>
                    </a:schemeClr>
                  </a:gs>
                  <a:gs pos="100000">
                    <a:schemeClr val="bg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323232"/>
                    </a:solidFill>
                  </a:rPr>
                  <a:t>Field Office</a:t>
                </a:r>
              </a:p>
            </p:txBody>
          </p:sp>
          <p:grpSp>
            <p:nvGrpSpPr>
              <p:cNvPr id="17" name="Group 16">
                <a:extLst>
                  <a:ext uri="{FF2B5EF4-FFF2-40B4-BE49-F238E27FC236}">
                    <a16:creationId xmlns:a16="http://schemas.microsoft.com/office/drawing/2014/main" id="{7114411D-D405-4D47-88B5-CC069160A6BE}"/>
                  </a:ext>
                </a:extLst>
              </p:cNvPr>
              <p:cNvGrpSpPr/>
              <p:nvPr/>
            </p:nvGrpSpPr>
            <p:grpSpPr>
              <a:xfrm>
                <a:off x="6234107" y="2350204"/>
                <a:ext cx="1163389" cy="450835"/>
                <a:chOff x="6078659" y="2286196"/>
                <a:chExt cx="1163389" cy="450835"/>
              </a:xfrm>
            </p:grpSpPr>
            <p:pic>
              <p:nvPicPr>
                <p:cNvPr id="57" name="Picture 56" descr="Customer service rep">
                  <a:extLst>
                    <a:ext uri="{FF2B5EF4-FFF2-40B4-BE49-F238E27FC236}">
                      <a16:creationId xmlns:a16="http://schemas.microsoft.com/office/drawing/2014/main" id="{982A5328-B0F3-C34F-B4B4-BFDCEC9AAA5B}"/>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flipH="1">
                  <a:off x="6189440" y="2286196"/>
                  <a:ext cx="361656" cy="434712"/>
                </a:xfrm>
                <a:prstGeom prst="rect">
                  <a:avLst/>
                </a:prstGeom>
              </p:spPr>
            </p:pic>
            <p:sp>
              <p:nvSpPr>
                <p:cNvPr id="58" name="Rectangle 57">
                  <a:extLst>
                    <a:ext uri="{FF2B5EF4-FFF2-40B4-BE49-F238E27FC236}">
                      <a16:creationId xmlns:a16="http://schemas.microsoft.com/office/drawing/2014/main" id="{7FB8E66A-E222-0A41-B1F5-24BDCA272F4F}"/>
                    </a:ext>
                  </a:extLst>
                </p:cNvPr>
                <p:cNvSpPr/>
                <p:nvPr/>
              </p:nvSpPr>
              <p:spPr>
                <a:xfrm>
                  <a:off x="6078659" y="2680459"/>
                  <a:ext cx="1163389" cy="5657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1" name="TextBox 60">
                <a:extLst>
                  <a:ext uri="{FF2B5EF4-FFF2-40B4-BE49-F238E27FC236}">
                    <a16:creationId xmlns:a16="http://schemas.microsoft.com/office/drawing/2014/main" id="{7B08FD64-892E-3743-BDB7-39F2674C3C1C}"/>
                  </a:ext>
                </a:extLst>
              </p:cNvPr>
              <p:cNvSpPr txBox="1"/>
              <p:nvPr/>
            </p:nvSpPr>
            <p:spPr>
              <a:xfrm>
                <a:off x="5604232" y="3431384"/>
                <a:ext cx="1944245" cy="341632"/>
              </a:xfrm>
              <a:prstGeom prst="rect">
                <a:avLst/>
              </a:prstGeom>
              <a:noFill/>
            </p:spPr>
            <p:txBody>
              <a:bodyPr wrap="square" rtlCol="0">
                <a:spAutoFit/>
              </a:bodyPr>
              <a:lstStyle/>
              <a:p>
                <a:pPr algn="ctr">
                  <a:lnSpc>
                    <a:spcPct val="90000"/>
                  </a:lnSpc>
                </a:pPr>
                <a:r>
                  <a:rPr lang="en-US" b="1" dirty="0">
                    <a:solidFill>
                      <a:srgbClr val="323232"/>
                    </a:solidFill>
                  </a:rPr>
                  <a:t>Service Counter</a:t>
                </a:r>
                <a:endParaRPr lang="en-US" dirty="0">
                  <a:solidFill>
                    <a:srgbClr val="323232"/>
                  </a:solidFill>
                </a:endParaRPr>
              </a:p>
            </p:txBody>
          </p:sp>
        </p:grpSp>
        <p:pic>
          <p:nvPicPr>
            <p:cNvPr id="18" name="Picture 17" descr="Man standing at counter">
              <a:extLst>
                <a:ext uri="{FF2B5EF4-FFF2-40B4-BE49-F238E27FC236}">
                  <a16:creationId xmlns:a16="http://schemas.microsoft.com/office/drawing/2014/main" id="{67AA035A-FCF7-D842-A8B2-16E2B7B05F0B}"/>
                </a:ext>
              </a:extLst>
            </p:cNvPr>
            <p:cNvPicPr>
              <a:picLocks noChangeAspect="1"/>
            </p:cNvPicPr>
            <p:nvPr/>
          </p:nvPicPr>
          <p:blipFill>
            <a:blip r:embed="rId12" cstate="hqprint">
              <a:extLst>
                <a:ext uri="{28A0092B-C50C-407E-A947-70E740481C1C}">
                  <a14:useLocalDpi xmlns:a14="http://schemas.microsoft.com/office/drawing/2010/main"/>
                </a:ext>
              </a:extLst>
            </a:blip>
            <a:stretch>
              <a:fillRect/>
            </a:stretch>
          </p:blipFill>
          <p:spPr>
            <a:xfrm>
              <a:off x="5904564" y="2623737"/>
              <a:ext cx="862516" cy="1293343"/>
            </a:xfrm>
            <a:prstGeom prst="rect">
              <a:avLst/>
            </a:prstGeom>
          </p:spPr>
        </p:pic>
      </p:grpSp>
      <p:grpSp>
        <p:nvGrpSpPr>
          <p:cNvPr id="21" name="Group 20" descr="Arrow pointing right labeled &quot;Accessible kiosk&quot; and accessible kiosk with display screen and high-contrast display, keyboard, mouse, magnifying glass, and ZoomText logo">
            <a:extLst>
              <a:ext uri="{FF2B5EF4-FFF2-40B4-BE49-F238E27FC236}">
                <a16:creationId xmlns:a16="http://schemas.microsoft.com/office/drawing/2014/main" id="{90DD50F7-8E74-4348-992E-7F68C1004CC8}"/>
              </a:ext>
            </a:extLst>
          </p:cNvPr>
          <p:cNvGrpSpPr/>
          <p:nvPr/>
        </p:nvGrpSpPr>
        <p:grpSpPr>
          <a:xfrm>
            <a:off x="6371693" y="2749590"/>
            <a:ext cx="5808511" cy="2459148"/>
            <a:chOff x="6371693" y="2749590"/>
            <a:chExt cx="5808511" cy="2459148"/>
          </a:xfrm>
        </p:grpSpPr>
        <p:sp>
          <p:nvSpPr>
            <p:cNvPr id="63" name="Right Arrow 62">
              <a:extLst>
                <a:ext uri="{FF2B5EF4-FFF2-40B4-BE49-F238E27FC236}">
                  <a16:creationId xmlns:a16="http://schemas.microsoft.com/office/drawing/2014/main" id="{A29BF96D-5701-5C42-A067-4E6114C693C8}"/>
                </a:ext>
              </a:extLst>
            </p:cNvPr>
            <p:cNvSpPr/>
            <p:nvPr/>
          </p:nvSpPr>
          <p:spPr>
            <a:xfrm>
              <a:off x="6371693" y="3232664"/>
              <a:ext cx="2289865" cy="640499"/>
            </a:xfrm>
            <a:prstGeom prst="rightArrow">
              <a:avLst>
                <a:gd name="adj1" fmla="val 54680"/>
                <a:gd name="adj2" fmla="val 50000"/>
              </a:avLst>
            </a:prstGeom>
            <a:gradFill flip="none" rotWithShape="1">
              <a:gsLst>
                <a:gs pos="54000">
                  <a:srgbClr val="FFFFFF"/>
                </a:gs>
                <a:gs pos="0">
                  <a:schemeClr val="bg1">
                    <a:alpha val="0"/>
                  </a:schemeClr>
                </a:gs>
                <a:gs pos="100000">
                  <a:schemeClr val="bg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323232"/>
                  </a:solidFill>
                </a:rPr>
                <a:t>Accessible Kiosk</a:t>
              </a:r>
            </a:p>
          </p:txBody>
        </p:sp>
        <p:sp>
          <p:nvSpPr>
            <p:cNvPr id="62" name="TextBox 61">
              <a:extLst>
                <a:ext uri="{FF2B5EF4-FFF2-40B4-BE49-F238E27FC236}">
                  <a16:creationId xmlns:a16="http://schemas.microsoft.com/office/drawing/2014/main" id="{618F4FDC-3EE1-F846-A244-83DF9AD2DC17}"/>
                </a:ext>
              </a:extLst>
            </p:cNvPr>
            <p:cNvSpPr txBox="1"/>
            <p:nvPr/>
          </p:nvSpPr>
          <p:spPr>
            <a:xfrm>
              <a:off x="6371693" y="4867106"/>
              <a:ext cx="5808511" cy="341632"/>
            </a:xfrm>
            <a:prstGeom prst="rect">
              <a:avLst/>
            </a:prstGeom>
            <a:noFill/>
          </p:spPr>
          <p:txBody>
            <a:bodyPr wrap="square" rtlCol="0">
              <a:spAutoFit/>
            </a:bodyPr>
            <a:lstStyle/>
            <a:p>
              <a:pPr algn="ctr">
                <a:lnSpc>
                  <a:spcPct val="90000"/>
                </a:lnSpc>
              </a:pPr>
              <a:r>
                <a:rPr lang="en-US" b="1" dirty="0">
                  <a:solidFill>
                    <a:srgbClr val="323232"/>
                  </a:solidFill>
                </a:rPr>
                <a:t>Kiosk – </a:t>
              </a:r>
              <a:r>
                <a:rPr lang="en-US" dirty="0">
                  <a:solidFill>
                    <a:srgbClr val="323232"/>
                  </a:solidFill>
                </a:rPr>
                <a:t>High Contrast Mode, Screen Magnifier</a:t>
              </a:r>
            </a:p>
          </p:txBody>
        </p:sp>
        <p:pic>
          <p:nvPicPr>
            <p:cNvPr id="26" name="Picture 25" descr="Computer">
              <a:extLst>
                <a:ext uri="{FF2B5EF4-FFF2-40B4-BE49-F238E27FC236}">
                  <a16:creationId xmlns:a16="http://schemas.microsoft.com/office/drawing/2014/main" id="{1D823591-B011-0641-B17C-7B2B49DF2AD1}"/>
                </a:ext>
              </a:extLst>
            </p:cNvPr>
            <p:cNvPicPr>
              <a:picLocks noChangeAspect="1"/>
            </p:cNvPicPr>
            <p:nvPr/>
          </p:nvPicPr>
          <p:blipFill>
            <a:blip r:embed="rId13"/>
            <a:stretch>
              <a:fillRect/>
            </a:stretch>
          </p:blipFill>
          <p:spPr>
            <a:xfrm>
              <a:off x="8729296" y="2892604"/>
              <a:ext cx="2159792" cy="2159791"/>
            </a:xfrm>
            <a:prstGeom prst="rect">
              <a:avLst/>
            </a:prstGeom>
          </p:spPr>
        </p:pic>
        <p:pic>
          <p:nvPicPr>
            <p:cNvPr id="66" name="Picture 65" descr="QWERTY Keyboard">
              <a:extLst>
                <a:ext uri="{FF2B5EF4-FFF2-40B4-BE49-F238E27FC236}">
                  <a16:creationId xmlns:a16="http://schemas.microsoft.com/office/drawing/2014/main" id="{46F017B4-56F0-4548-A0C3-B4A982971A05}"/>
                </a:ext>
              </a:extLst>
            </p:cNvPr>
            <p:cNvPicPr>
              <a:picLocks noChangeAspect="1"/>
            </p:cNvPicPr>
            <p:nvPr/>
          </p:nvPicPr>
          <p:blipFill>
            <a:blip r:embed="rId14" cstate="print">
              <a:extLst>
                <a:ext uri="{28A0092B-C50C-407E-A947-70E740481C1C}">
                  <a14:useLocalDpi xmlns:a14="http://schemas.microsoft.com/office/drawing/2010/main"/>
                </a:ext>
              </a:extLst>
            </a:blip>
            <a:stretch>
              <a:fillRect/>
            </a:stretch>
          </p:blipFill>
          <p:spPr>
            <a:xfrm>
              <a:off x="8617278" y="4445158"/>
              <a:ext cx="1925412" cy="446917"/>
            </a:xfrm>
            <a:prstGeom prst="rect">
              <a:avLst/>
            </a:prstGeom>
            <a:scene3d>
              <a:camera prst="perspectiveRelaxedModerately"/>
              <a:lightRig rig="threePt" dir="t"/>
            </a:scene3d>
          </p:spPr>
        </p:pic>
        <p:pic>
          <p:nvPicPr>
            <p:cNvPr id="44" name="Picture 43" descr="Display screen with high contrast">
              <a:extLst>
                <a:ext uri="{FF2B5EF4-FFF2-40B4-BE49-F238E27FC236}">
                  <a16:creationId xmlns:a16="http://schemas.microsoft.com/office/drawing/2014/main" id="{C9D99009-B8E3-1241-B450-46E4796E61F7}"/>
                </a:ext>
              </a:extLst>
            </p:cNvPr>
            <p:cNvPicPr>
              <a:picLocks noChangeAspect="1"/>
            </p:cNvPicPr>
            <p:nvPr/>
          </p:nvPicPr>
          <p:blipFill>
            <a:blip r:embed="rId7"/>
            <a:stretch>
              <a:fillRect/>
            </a:stretch>
          </p:blipFill>
          <p:spPr>
            <a:xfrm>
              <a:off x="8812539" y="3198848"/>
              <a:ext cx="1735679" cy="975437"/>
            </a:xfrm>
            <a:prstGeom prst="rect">
              <a:avLst/>
            </a:prstGeom>
          </p:spPr>
        </p:pic>
        <p:pic>
          <p:nvPicPr>
            <p:cNvPr id="45" name="Picture 44" descr="Magnifying glass">
              <a:extLst>
                <a:ext uri="{FF2B5EF4-FFF2-40B4-BE49-F238E27FC236}">
                  <a16:creationId xmlns:a16="http://schemas.microsoft.com/office/drawing/2014/main" id="{5CE5B514-71E4-0D46-863E-7889173FF615}"/>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10663622" y="3236745"/>
              <a:ext cx="707523" cy="707523"/>
            </a:xfrm>
            <a:prstGeom prst="rect">
              <a:avLst/>
            </a:prstGeom>
          </p:spPr>
        </p:pic>
        <p:pic>
          <p:nvPicPr>
            <p:cNvPr id="48" name="Picture 47" descr="ZoomText Logo">
              <a:extLst>
                <a:ext uri="{FF2B5EF4-FFF2-40B4-BE49-F238E27FC236}">
                  <a16:creationId xmlns:a16="http://schemas.microsoft.com/office/drawing/2014/main" id="{C918DD38-08EC-2449-A254-1B4AD8FAA36D}"/>
                </a:ext>
              </a:extLst>
            </p:cNvPr>
            <p:cNvPicPr>
              <a:picLocks noChangeAspect="1"/>
            </p:cNvPicPr>
            <p:nvPr/>
          </p:nvPicPr>
          <p:blipFill>
            <a:blip r:embed="rId10"/>
            <a:stretch>
              <a:fillRect/>
            </a:stretch>
          </p:blipFill>
          <p:spPr>
            <a:xfrm>
              <a:off x="9376915" y="2749590"/>
              <a:ext cx="1830630" cy="313822"/>
            </a:xfrm>
            <a:prstGeom prst="rect">
              <a:avLst/>
            </a:prstGeom>
          </p:spPr>
        </p:pic>
      </p:grpSp>
      <p:sp>
        <p:nvSpPr>
          <p:cNvPr id="6" name="Slide Number Placeholder 5"/>
          <p:cNvSpPr>
            <a:spLocks noGrp="1"/>
          </p:cNvSpPr>
          <p:nvPr>
            <p:ph type="sldNum" sz="quarter" idx="4"/>
          </p:nvPr>
        </p:nvSpPr>
        <p:spPr>
          <a:xfrm>
            <a:off x="838200" y="6356350"/>
            <a:ext cx="2743200" cy="365125"/>
          </a:xfrm>
        </p:spPr>
        <p:txBody>
          <a:bodyPr/>
          <a:lstStyle/>
          <a:p>
            <a:fld id="{2030EA8A-DA75-3443-B9EE-A63E33F4F203}" type="slidenum">
              <a:rPr lang="en-US" smtClean="0"/>
              <a:pPr/>
              <a:t>13</a:t>
            </a:fld>
            <a:endParaRPr lang="en-US" dirty="0"/>
          </a:p>
        </p:txBody>
      </p:sp>
      <p:sp>
        <p:nvSpPr>
          <p:cNvPr id="2" name="Footer Placeholder 1"/>
          <p:cNvSpPr>
            <a:spLocks noGrp="1"/>
          </p:cNvSpPr>
          <p:nvPr>
            <p:ph type="ftr" sz="quarter" idx="3"/>
          </p:nvPr>
        </p:nvSpPr>
        <p:spPr>
          <a:xfrm>
            <a:off x="3742592" y="6356349"/>
            <a:ext cx="4706815" cy="365125"/>
          </a:xfrm>
        </p:spPr>
        <p:txBody>
          <a:bodyPr/>
          <a:lstStyle/>
          <a:p>
            <a:r>
              <a:rPr lang="en-US"/>
              <a:t>levelaccess.com   </a:t>
            </a:r>
            <a:r>
              <a:rPr lang="en-US" b="1"/>
              <a:t> </a:t>
            </a:r>
            <a:r>
              <a:rPr lang="en-US" b="1">
                <a:solidFill>
                  <a:srgbClr val="5CD344"/>
                </a:solidFill>
              </a:rPr>
              <a:t>|</a:t>
            </a:r>
            <a:r>
              <a:rPr lang="en-US" b="1">
                <a:solidFill>
                  <a:srgbClr val="00D81A"/>
                </a:solidFill>
              </a:rPr>
              <a:t> </a:t>
            </a:r>
            <a:r>
              <a:rPr lang="en-US" b="1"/>
              <a:t>   </a:t>
            </a:r>
            <a:r>
              <a:rPr lang="en-US"/>
              <a:t>(</a:t>
            </a:r>
            <a:r>
              <a:rPr lang="de-DE"/>
              <a:t>800) 899-9659    </a:t>
            </a:r>
            <a:r>
              <a:rPr lang="en-US" b="1">
                <a:solidFill>
                  <a:srgbClr val="5CD344"/>
                </a:solidFill>
              </a:rPr>
              <a:t>|</a:t>
            </a:r>
            <a:r>
              <a:rPr lang="en-US"/>
              <a:t>    info@levelaccess.com</a:t>
            </a:r>
            <a:endParaRPr lang="en-US" dirty="0"/>
          </a:p>
        </p:txBody>
      </p:sp>
    </p:spTree>
    <p:extLst>
      <p:ext uri="{BB962C8B-B14F-4D97-AF65-F5344CB8AC3E}">
        <p14:creationId xmlns:p14="http://schemas.microsoft.com/office/powerpoint/2010/main" val="16232473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838200" y="387050"/>
            <a:ext cx="11353800" cy="637198"/>
          </a:xfrm>
        </p:spPr>
        <p:txBody>
          <a:bodyPr/>
          <a:lstStyle/>
          <a:p>
            <a:r>
              <a:rPr lang="en-US" dirty="0"/>
              <a:t>Example #1: </a:t>
            </a:r>
            <a:r>
              <a:rPr lang="en-US" dirty="0">
                <a:latin typeface="Arial" panose="020B0604020202020204" pitchFamily="34" charset="0"/>
                <a:cs typeface="Arial" panose="020B0604020202020204" pitchFamily="34" charset="0"/>
              </a:rPr>
              <a:t>Mobility/Dexterity Access to Kiosk</a:t>
            </a:r>
            <a:endParaRPr lang="en-US" dirty="0"/>
          </a:p>
        </p:txBody>
      </p:sp>
      <p:sp>
        <p:nvSpPr>
          <p:cNvPr id="5" name="Subtitle 4"/>
          <p:cNvSpPr>
            <a:spLocks noGrp="1"/>
          </p:cNvSpPr>
          <p:nvPr>
            <p:ph type="subTitle" idx="10"/>
          </p:nvPr>
        </p:nvSpPr>
        <p:spPr>
          <a:xfrm>
            <a:off x="838200" y="985838"/>
            <a:ext cx="10515600" cy="490811"/>
          </a:xfrm>
        </p:spPr>
        <p:txBody>
          <a:bodyPr>
            <a:normAutofit/>
          </a:bodyPr>
          <a:lstStyle/>
          <a:p>
            <a:r>
              <a:rPr lang="en-US" dirty="0"/>
              <a:t>Innovative Accessibility Design for Hardware with Closed Functionality </a:t>
            </a:r>
          </a:p>
        </p:txBody>
      </p:sp>
      <p:sp>
        <p:nvSpPr>
          <p:cNvPr id="35" name="Rectangle 34" descr="Blue box used as style accent under images on slide">
            <a:extLst>
              <a:ext uri="{FF2B5EF4-FFF2-40B4-BE49-F238E27FC236}">
                <a16:creationId xmlns:a16="http://schemas.microsoft.com/office/drawing/2014/main" id="{BFFEC3E2-FEF3-014B-BC81-B5ADC28B8AEB}"/>
              </a:ext>
            </a:extLst>
          </p:cNvPr>
          <p:cNvSpPr/>
          <p:nvPr/>
        </p:nvSpPr>
        <p:spPr>
          <a:xfrm>
            <a:off x="-11796" y="2497760"/>
            <a:ext cx="12192000" cy="2779632"/>
          </a:xfrm>
          <a:prstGeom prst="rect">
            <a:avLst/>
          </a:prstGeom>
          <a:solidFill>
            <a:srgbClr val="4B70FF">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semi transparent color box used as a style accent to the photo on the slide "/>
          <p:cNvPicPr>
            <a:picLocks noChangeAspect="1"/>
          </p:cNvPicPr>
          <p:nvPr/>
        </p:nvPicPr>
        <p:blipFill rotWithShape="1">
          <a:blip r:embed="rId3" cstate="screen">
            <a:alphaModFix amt="44000"/>
            <a:extLst>
              <a:ext uri="{BEBA8EAE-BF5A-486C-A8C5-ECC9F3942E4B}">
                <a14:imgProps xmlns:a14="http://schemas.microsoft.com/office/drawing/2010/main">
                  <a14:imgLayer r:embed="rId4">
                    <a14:imgEffect>
                      <a14:colorTemperature colorTemp="2551"/>
                    </a14:imgEffect>
                    <a14:imgEffect>
                      <a14:saturation sat="269000"/>
                    </a14:imgEffect>
                  </a14:imgLayer>
                </a14:imgProps>
              </a:ext>
              <a:ext uri="{28A0092B-C50C-407E-A947-70E740481C1C}">
                <a14:useLocalDpi xmlns:a14="http://schemas.microsoft.com/office/drawing/2010/main"/>
              </a:ext>
            </a:extLst>
          </a:blip>
          <a:srcRect l="4963" t="19181" r="26305" b="12748"/>
          <a:stretch/>
        </p:blipFill>
        <p:spPr>
          <a:xfrm flipV="1">
            <a:off x="838200" y="1656021"/>
            <a:ext cx="11353800" cy="4545991"/>
          </a:xfrm>
          <a:prstGeom prst="rect">
            <a:avLst/>
          </a:prstGeom>
          <a:effectLst/>
        </p:spPr>
      </p:pic>
      <p:sp>
        <p:nvSpPr>
          <p:cNvPr id="37" name="Rectangle 36">
            <a:extLst>
              <a:ext uri="{FF2B5EF4-FFF2-40B4-BE49-F238E27FC236}">
                <a16:creationId xmlns:a16="http://schemas.microsoft.com/office/drawing/2014/main" id="{A157A53A-F535-374E-87DE-30E8D0601740}"/>
              </a:ext>
            </a:extLst>
          </p:cNvPr>
          <p:cNvSpPr/>
          <p:nvPr/>
        </p:nvSpPr>
        <p:spPr>
          <a:xfrm>
            <a:off x="-228191" y="3133242"/>
            <a:ext cx="2085848" cy="1538883"/>
          </a:xfrm>
          <a:prstGeom prst="rect">
            <a:avLst/>
          </a:prstGeom>
          <a:effectLst>
            <a:outerShdw blurRad="63500" sx="102000" sy="102000" algn="ctr" rotWithShape="0">
              <a:prstClr val="black">
                <a:alpha val="40000"/>
              </a:prstClr>
            </a:outerShdw>
          </a:effectLst>
        </p:spPr>
        <p:txBody>
          <a:bodyPr wrap="square">
            <a:spAutoFit/>
          </a:bodyPr>
          <a:lstStyle/>
          <a:p>
            <a:pPr algn="r"/>
            <a:r>
              <a:rPr lang="en-US" sz="3400" b="1" dirty="0">
                <a:solidFill>
                  <a:schemeClr val="bg1"/>
                </a:solidFill>
              </a:rPr>
              <a:t>Low </a:t>
            </a:r>
          </a:p>
          <a:p>
            <a:pPr algn="r"/>
            <a:r>
              <a:rPr lang="en-US" sz="3000" b="1" dirty="0">
                <a:solidFill>
                  <a:schemeClr val="bg1"/>
                </a:solidFill>
              </a:rPr>
              <a:t>Mobility/ Dexterity</a:t>
            </a:r>
            <a:r>
              <a:rPr lang="en-US" sz="3000" b="1" dirty="0"/>
              <a:t> </a:t>
            </a:r>
          </a:p>
        </p:txBody>
      </p:sp>
      <p:sp>
        <p:nvSpPr>
          <p:cNvPr id="42" name="Parallelogram 41" descr="White line accent - separating home from government field office">
            <a:extLst>
              <a:ext uri="{FF2B5EF4-FFF2-40B4-BE49-F238E27FC236}">
                <a16:creationId xmlns:a16="http://schemas.microsoft.com/office/drawing/2014/main" id="{67DB9AAA-013B-DE4C-94C5-D23D3830B8BE}"/>
              </a:ext>
            </a:extLst>
          </p:cNvPr>
          <p:cNvSpPr/>
          <p:nvPr/>
        </p:nvSpPr>
        <p:spPr>
          <a:xfrm>
            <a:off x="4125775" y="1623036"/>
            <a:ext cx="1306126" cy="4578979"/>
          </a:xfrm>
          <a:prstGeom prst="parallelogram">
            <a:avLst>
              <a:gd name="adj" fmla="val 76769"/>
            </a:avLst>
          </a:prstGeom>
          <a:solidFill>
            <a:srgbClr val="FFFFFF">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BAEE242A-FBDF-C440-B23F-9209636CA3F4}"/>
              </a:ext>
            </a:extLst>
          </p:cNvPr>
          <p:cNvSpPr txBox="1"/>
          <p:nvPr/>
        </p:nvSpPr>
        <p:spPr>
          <a:xfrm>
            <a:off x="2472871" y="1902947"/>
            <a:ext cx="2504337" cy="371862"/>
          </a:xfrm>
          <a:prstGeom prst="rect">
            <a:avLst/>
          </a:prstGeom>
          <a:noFill/>
        </p:spPr>
        <p:txBody>
          <a:bodyPr wrap="square" rtlCol="0">
            <a:spAutoFit/>
          </a:bodyPr>
          <a:lstStyle/>
          <a:p>
            <a:pPr algn="ctr">
              <a:lnSpc>
                <a:spcPct val="90000"/>
              </a:lnSpc>
            </a:pPr>
            <a:r>
              <a:rPr lang="en-US" sz="2000" b="1" dirty="0">
                <a:solidFill>
                  <a:srgbClr val="323232"/>
                </a:solidFill>
              </a:rPr>
              <a:t>Home</a:t>
            </a:r>
            <a:endParaRPr lang="en-US" sz="2000" dirty="0">
              <a:solidFill>
                <a:srgbClr val="323232"/>
              </a:solidFill>
            </a:endParaRPr>
          </a:p>
        </p:txBody>
      </p:sp>
      <p:sp>
        <p:nvSpPr>
          <p:cNvPr id="41" name="TextBox 40">
            <a:extLst>
              <a:ext uri="{FF2B5EF4-FFF2-40B4-BE49-F238E27FC236}">
                <a16:creationId xmlns:a16="http://schemas.microsoft.com/office/drawing/2014/main" id="{673A76DB-2E37-6449-AB6C-CEA063EB636E}"/>
              </a:ext>
            </a:extLst>
          </p:cNvPr>
          <p:cNvSpPr txBox="1"/>
          <p:nvPr/>
        </p:nvSpPr>
        <p:spPr>
          <a:xfrm>
            <a:off x="4877668" y="1884208"/>
            <a:ext cx="6259727" cy="369332"/>
          </a:xfrm>
          <a:prstGeom prst="rect">
            <a:avLst/>
          </a:prstGeom>
          <a:noFill/>
        </p:spPr>
        <p:txBody>
          <a:bodyPr wrap="square" rtlCol="0">
            <a:spAutoFit/>
          </a:bodyPr>
          <a:lstStyle/>
          <a:p>
            <a:pPr algn="ctr">
              <a:lnSpc>
                <a:spcPct val="90000"/>
              </a:lnSpc>
            </a:pPr>
            <a:r>
              <a:rPr lang="en-US" sz="2000" b="1" dirty="0">
                <a:solidFill>
                  <a:srgbClr val="323232"/>
                </a:solidFill>
              </a:rPr>
              <a:t>Government Field Office</a:t>
            </a:r>
            <a:endParaRPr lang="en-US" sz="2000" dirty="0">
              <a:solidFill>
                <a:srgbClr val="323232"/>
              </a:solidFill>
            </a:endParaRPr>
          </a:p>
        </p:txBody>
      </p:sp>
      <p:sp>
        <p:nvSpPr>
          <p:cNvPr id="55" name="Rectangle 54">
            <a:extLst>
              <a:ext uri="{FF2B5EF4-FFF2-40B4-BE49-F238E27FC236}">
                <a16:creationId xmlns:a16="http://schemas.microsoft.com/office/drawing/2014/main" id="{DA440994-1F81-6B48-A59F-8CC309193506}"/>
              </a:ext>
            </a:extLst>
          </p:cNvPr>
          <p:cNvSpPr/>
          <p:nvPr/>
        </p:nvSpPr>
        <p:spPr>
          <a:xfrm>
            <a:off x="4364291" y="5398905"/>
            <a:ext cx="7162344" cy="646331"/>
          </a:xfrm>
          <a:prstGeom prst="rect">
            <a:avLst/>
          </a:prstGeom>
        </p:spPr>
        <p:txBody>
          <a:bodyPr wrap="square">
            <a:spAutoFit/>
          </a:bodyPr>
          <a:lstStyle/>
          <a:p>
            <a:pPr marL="228600" lvl="1">
              <a:spcBef>
                <a:spcPts val="1000"/>
              </a:spcBef>
            </a:pPr>
            <a:r>
              <a:rPr lang="en-US" dirty="0"/>
              <a:t>Application(s) accessed from home computer and kiosk should meet applicable software and web accessibility requirements.</a:t>
            </a:r>
          </a:p>
        </p:txBody>
      </p:sp>
      <p:pic>
        <p:nvPicPr>
          <p:cNvPr id="56" name="Picture 55" descr="Government icon">
            <a:extLst>
              <a:ext uri="{FF2B5EF4-FFF2-40B4-BE49-F238E27FC236}">
                <a16:creationId xmlns:a16="http://schemas.microsoft.com/office/drawing/2014/main" id="{1CF9138E-7899-AF44-BE8F-B0B33B5E4A3C}"/>
              </a:ext>
            </a:extLst>
          </p:cNvPr>
          <p:cNvPicPr>
            <a:picLocks noChangeAspect="1"/>
          </p:cNvPicPr>
          <p:nvPr/>
        </p:nvPicPr>
        <p:blipFill>
          <a:blip r:embed="rId5"/>
          <a:stretch>
            <a:fillRect/>
          </a:stretch>
        </p:blipFill>
        <p:spPr>
          <a:xfrm>
            <a:off x="10235795" y="913711"/>
            <a:ext cx="1852736" cy="1841300"/>
          </a:xfrm>
          <a:prstGeom prst="rect">
            <a:avLst/>
          </a:prstGeom>
        </p:spPr>
      </p:pic>
      <p:grpSp>
        <p:nvGrpSpPr>
          <p:cNvPr id="24" name="Group 23" descr="Home computer icon">
            <a:extLst>
              <a:ext uri="{FF2B5EF4-FFF2-40B4-BE49-F238E27FC236}">
                <a16:creationId xmlns:a16="http://schemas.microsoft.com/office/drawing/2014/main" id="{C6023895-DD17-9345-AA0B-59FD876DFD3D}"/>
              </a:ext>
            </a:extLst>
          </p:cNvPr>
          <p:cNvGrpSpPr/>
          <p:nvPr/>
        </p:nvGrpSpPr>
        <p:grpSpPr>
          <a:xfrm>
            <a:off x="1643074" y="2831282"/>
            <a:ext cx="3172049" cy="1940908"/>
            <a:chOff x="1643074" y="2831282"/>
            <a:chExt cx="3172049" cy="1940908"/>
          </a:xfrm>
        </p:grpSpPr>
        <p:grpSp>
          <p:nvGrpSpPr>
            <p:cNvPr id="11" name="Group 10">
              <a:extLst>
                <a:ext uri="{FF2B5EF4-FFF2-40B4-BE49-F238E27FC236}">
                  <a16:creationId xmlns:a16="http://schemas.microsoft.com/office/drawing/2014/main" id="{783EAA35-7CC9-824B-9902-6D2A30C288C9}"/>
                </a:ext>
              </a:extLst>
            </p:cNvPr>
            <p:cNvGrpSpPr/>
            <p:nvPr/>
          </p:nvGrpSpPr>
          <p:grpSpPr>
            <a:xfrm>
              <a:off x="1643074" y="2831282"/>
              <a:ext cx="3172049" cy="1940908"/>
              <a:chOff x="1360449" y="2831282"/>
              <a:chExt cx="3172049" cy="1940908"/>
            </a:xfrm>
          </p:grpSpPr>
          <p:pic>
            <p:nvPicPr>
              <p:cNvPr id="43" name="Picture 42" descr="Laptop">
                <a:extLst>
                  <a:ext uri="{FF2B5EF4-FFF2-40B4-BE49-F238E27FC236}">
                    <a16:creationId xmlns:a16="http://schemas.microsoft.com/office/drawing/2014/main" id="{BE349D86-5175-2D4F-8927-DA789AC3F4E2}"/>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2019316" y="2831282"/>
                <a:ext cx="1803784" cy="1803783"/>
              </a:xfrm>
              <a:prstGeom prst="rect">
                <a:avLst/>
              </a:prstGeom>
            </p:spPr>
          </p:pic>
          <p:sp>
            <p:nvSpPr>
              <p:cNvPr id="20" name="TextBox 19">
                <a:extLst>
                  <a:ext uri="{FF2B5EF4-FFF2-40B4-BE49-F238E27FC236}">
                    <a16:creationId xmlns:a16="http://schemas.microsoft.com/office/drawing/2014/main" id="{9DE922AC-0AB7-D246-97F2-40EC4D7BC39A}"/>
                  </a:ext>
                </a:extLst>
              </p:cNvPr>
              <p:cNvSpPr txBox="1"/>
              <p:nvPr/>
            </p:nvSpPr>
            <p:spPr>
              <a:xfrm>
                <a:off x="1360449" y="4430558"/>
                <a:ext cx="3172049" cy="341632"/>
              </a:xfrm>
              <a:prstGeom prst="rect">
                <a:avLst/>
              </a:prstGeom>
              <a:noFill/>
            </p:spPr>
            <p:txBody>
              <a:bodyPr wrap="square" rtlCol="0">
                <a:spAutoFit/>
              </a:bodyPr>
              <a:lstStyle/>
              <a:p>
                <a:pPr algn="ctr">
                  <a:lnSpc>
                    <a:spcPct val="90000"/>
                  </a:lnSpc>
                </a:pPr>
                <a:r>
                  <a:rPr lang="en-US" b="1" dirty="0">
                    <a:solidFill>
                      <a:srgbClr val="323232"/>
                    </a:solidFill>
                  </a:rPr>
                  <a:t>Home Computer</a:t>
                </a:r>
                <a:endParaRPr lang="en-US" dirty="0">
                  <a:solidFill>
                    <a:srgbClr val="323232"/>
                  </a:solidFill>
                </a:endParaRPr>
              </a:p>
            </p:txBody>
          </p:sp>
        </p:grpSp>
        <p:pic>
          <p:nvPicPr>
            <p:cNvPr id="50" name="Picture 49" descr="Display screen">
              <a:extLst>
                <a:ext uri="{FF2B5EF4-FFF2-40B4-BE49-F238E27FC236}">
                  <a16:creationId xmlns:a16="http://schemas.microsoft.com/office/drawing/2014/main" id="{867B00FC-0107-FE45-AE08-F499F4D114E7}"/>
                </a:ext>
              </a:extLst>
            </p:cNvPr>
            <p:cNvPicPr>
              <a:picLocks noChangeAspect="1"/>
            </p:cNvPicPr>
            <p:nvPr/>
          </p:nvPicPr>
          <p:blipFill rotWithShape="1">
            <a:blip r:embed="rId7" cstate="hqprint">
              <a:extLst>
                <a:ext uri="{28A0092B-C50C-407E-A947-70E740481C1C}">
                  <a14:useLocalDpi xmlns:a14="http://schemas.microsoft.com/office/drawing/2010/main"/>
                </a:ext>
              </a:extLst>
            </a:blip>
            <a:srcRect l="22871" t="21679" r="22846" b="28938"/>
            <a:stretch/>
          </p:blipFill>
          <p:spPr>
            <a:xfrm>
              <a:off x="2559144" y="3109968"/>
              <a:ext cx="1286029" cy="858848"/>
            </a:xfrm>
            <a:prstGeom prst="rect">
              <a:avLst/>
            </a:prstGeom>
          </p:spPr>
        </p:pic>
      </p:grpSp>
      <p:grpSp>
        <p:nvGrpSpPr>
          <p:cNvPr id="29" name="Group 28" descr="Arrow pointing right labeled &quot;Accessible kiosk&quot; and accessible kiosk with keyboard, EZ Access Keypad, and ergonomic mouse">
            <a:extLst>
              <a:ext uri="{FF2B5EF4-FFF2-40B4-BE49-F238E27FC236}">
                <a16:creationId xmlns:a16="http://schemas.microsoft.com/office/drawing/2014/main" id="{1913DE0C-C9AA-024A-8888-34474DF11B0A}"/>
              </a:ext>
            </a:extLst>
          </p:cNvPr>
          <p:cNvGrpSpPr/>
          <p:nvPr/>
        </p:nvGrpSpPr>
        <p:grpSpPr>
          <a:xfrm>
            <a:off x="5765750" y="2909229"/>
            <a:ext cx="6305155" cy="2316134"/>
            <a:chOff x="5765750" y="2909229"/>
            <a:chExt cx="6305155" cy="2316134"/>
          </a:xfrm>
        </p:grpSpPr>
        <p:grpSp>
          <p:nvGrpSpPr>
            <p:cNvPr id="15" name="Group 14">
              <a:extLst>
                <a:ext uri="{FF2B5EF4-FFF2-40B4-BE49-F238E27FC236}">
                  <a16:creationId xmlns:a16="http://schemas.microsoft.com/office/drawing/2014/main" id="{E64DCB9F-12EF-4446-AFA5-04806C16FD84}"/>
                </a:ext>
              </a:extLst>
            </p:cNvPr>
            <p:cNvGrpSpPr/>
            <p:nvPr/>
          </p:nvGrpSpPr>
          <p:grpSpPr>
            <a:xfrm>
              <a:off x="5765750" y="2909229"/>
              <a:ext cx="6305155" cy="2316134"/>
              <a:chOff x="5782375" y="2892604"/>
              <a:chExt cx="6305155" cy="2316134"/>
            </a:xfrm>
          </p:grpSpPr>
          <p:grpSp>
            <p:nvGrpSpPr>
              <p:cNvPr id="21" name="Group 20">
                <a:extLst>
                  <a:ext uri="{FF2B5EF4-FFF2-40B4-BE49-F238E27FC236}">
                    <a16:creationId xmlns:a16="http://schemas.microsoft.com/office/drawing/2014/main" id="{90DD50F7-8E74-4348-992E-7F68C1004CC8}"/>
                  </a:ext>
                </a:extLst>
              </p:cNvPr>
              <p:cNvGrpSpPr/>
              <p:nvPr/>
            </p:nvGrpSpPr>
            <p:grpSpPr>
              <a:xfrm>
                <a:off x="5782375" y="2892604"/>
                <a:ext cx="6231579" cy="2316134"/>
                <a:chOff x="5948625" y="2892604"/>
                <a:chExt cx="6231579" cy="2316134"/>
              </a:xfrm>
            </p:grpSpPr>
            <p:sp>
              <p:nvSpPr>
                <p:cNvPr id="63" name="Right Arrow 62">
                  <a:extLst>
                    <a:ext uri="{FF2B5EF4-FFF2-40B4-BE49-F238E27FC236}">
                      <a16:creationId xmlns:a16="http://schemas.microsoft.com/office/drawing/2014/main" id="{A29BF96D-5701-5C42-A067-4E6114C693C8}"/>
                    </a:ext>
                  </a:extLst>
                </p:cNvPr>
                <p:cNvSpPr/>
                <p:nvPr/>
              </p:nvSpPr>
              <p:spPr>
                <a:xfrm>
                  <a:off x="6727792" y="3232664"/>
                  <a:ext cx="2050141" cy="640499"/>
                </a:xfrm>
                <a:prstGeom prst="rightArrow">
                  <a:avLst>
                    <a:gd name="adj1" fmla="val 54680"/>
                    <a:gd name="adj2" fmla="val 50000"/>
                  </a:avLst>
                </a:prstGeom>
                <a:gradFill flip="none" rotWithShape="1">
                  <a:gsLst>
                    <a:gs pos="54000">
                      <a:srgbClr val="FFFFFF"/>
                    </a:gs>
                    <a:gs pos="0">
                      <a:schemeClr val="bg1">
                        <a:alpha val="0"/>
                      </a:schemeClr>
                    </a:gs>
                    <a:gs pos="100000">
                      <a:schemeClr val="bg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323232"/>
                      </a:solidFill>
                    </a:rPr>
                    <a:t>Accessible Kiosk</a:t>
                  </a:r>
                </a:p>
              </p:txBody>
            </p:sp>
            <p:sp>
              <p:nvSpPr>
                <p:cNvPr id="62" name="TextBox 61">
                  <a:extLst>
                    <a:ext uri="{FF2B5EF4-FFF2-40B4-BE49-F238E27FC236}">
                      <a16:creationId xmlns:a16="http://schemas.microsoft.com/office/drawing/2014/main" id="{618F4FDC-3EE1-F846-A244-83DF9AD2DC17}"/>
                    </a:ext>
                  </a:extLst>
                </p:cNvPr>
                <p:cNvSpPr txBox="1"/>
                <p:nvPr/>
              </p:nvSpPr>
              <p:spPr>
                <a:xfrm>
                  <a:off x="5948625" y="4867106"/>
                  <a:ext cx="6231579" cy="341632"/>
                </a:xfrm>
                <a:prstGeom prst="rect">
                  <a:avLst/>
                </a:prstGeom>
                <a:noFill/>
              </p:spPr>
              <p:txBody>
                <a:bodyPr wrap="square" rtlCol="0">
                  <a:spAutoFit/>
                </a:bodyPr>
                <a:lstStyle/>
                <a:p>
                  <a:pPr algn="ctr">
                    <a:lnSpc>
                      <a:spcPct val="90000"/>
                    </a:lnSpc>
                  </a:pPr>
                  <a:r>
                    <a:rPr lang="en-US" b="1" dirty="0">
                      <a:solidFill>
                        <a:srgbClr val="323232"/>
                      </a:solidFill>
                    </a:rPr>
                    <a:t>Kiosk – </a:t>
                  </a:r>
                  <a:r>
                    <a:rPr lang="en-US" dirty="0">
                      <a:solidFill>
                        <a:srgbClr val="323232"/>
                      </a:solidFill>
                    </a:rPr>
                    <a:t>Keypad, Keyboard Settings, Ergonomic Mouse</a:t>
                  </a:r>
                </a:p>
              </p:txBody>
            </p:sp>
            <p:pic>
              <p:nvPicPr>
                <p:cNvPr id="26" name="Picture 25" descr="Computer">
                  <a:extLst>
                    <a:ext uri="{FF2B5EF4-FFF2-40B4-BE49-F238E27FC236}">
                      <a16:creationId xmlns:a16="http://schemas.microsoft.com/office/drawing/2014/main" id="{1D823591-B011-0641-B17C-7B2B49DF2AD1}"/>
                    </a:ext>
                  </a:extLst>
                </p:cNvPr>
                <p:cNvPicPr>
                  <a:picLocks noChangeAspect="1"/>
                </p:cNvPicPr>
                <p:nvPr/>
              </p:nvPicPr>
              <p:blipFill>
                <a:blip r:embed="rId8"/>
                <a:stretch>
                  <a:fillRect/>
                </a:stretch>
              </p:blipFill>
              <p:spPr>
                <a:xfrm>
                  <a:off x="8729296" y="2892604"/>
                  <a:ext cx="2159792" cy="2159791"/>
                </a:xfrm>
                <a:prstGeom prst="rect">
                  <a:avLst/>
                </a:prstGeom>
              </p:spPr>
            </p:pic>
            <p:pic>
              <p:nvPicPr>
                <p:cNvPr id="66" name="Picture 65" descr="QWERTY Keyboard">
                  <a:extLst>
                    <a:ext uri="{FF2B5EF4-FFF2-40B4-BE49-F238E27FC236}">
                      <a16:creationId xmlns:a16="http://schemas.microsoft.com/office/drawing/2014/main" id="{46F017B4-56F0-4548-A0C3-B4A982971A05}"/>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8617278" y="4445158"/>
                  <a:ext cx="1925412" cy="446917"/>
                </a:xfrm>
                <a:prstGeom prst="rect">
                  <a:avLst/>
                </a:prstGeom>
                <a:scene3d>
                  <a:camera prst="perspectiveRelaxedModerately"/>
                  <a:lightRig rig="threePt" dir="t"/>
                </a:scene3d>
              </p:spPr>
            </p:pic>
          </p:grpSp>
          <p:pic>
            <p:nvPicPr>
              <p:cNvPr id="51" name="Picture 50" descr="Display screen">
                <a:extLst>
                  <a:ext uri="{FF2B5EF4-FFF2-40B4-BE49-F238E27FC236}">
                    <a16:creationId xmlns:a16="http://schemas.microsoft.com/office/drawing/2014/main" id="{CE7AFC8F-5008-484C-860F-1E135443293E}"/>
                  </a:ext>
                </a:extLst>
              </p:cNvPr>
              <p:cNvPicPr>
                <a:picLocks noChangeAspect="1"/>
              </p:cNvPicPr>
              <p:nvPr/>
            </p:nvPicPr>
            <p:blipFill rotWithShape="1">
              <a:blip r:embed="rId7"/>
              <a:srcRect l="22871" t="21679" r="22846" b="28938"/>
              <a:stretch/>
            </p:blipFill>
            <p:spPr>
              <a:xfrm>
                <a:off x="8663033" y="3245632"/>
                <a:ext cx="1690228" cy="949356"/>
              </a:xfrm>
              <a:prstGeom prst="rect">
                <a:avLst/>
              </a:prstGeom>
            </p:spPr>
          </p:pic>
          <p:pic>
            <p:nvPicPr>
              <p:cNvPr id="52" name="Picture 51" descr="EZ Access Keypad">
                <a:extLst>
                  <a:ext uri="{FF2B5EF4-FFF2-40B4-BE49-F238E27FC236}">
                    <a16:creationId xmlns:a16="http://schemas.microsoft.com/office/drawing/2014/main" id="{2A0CB735-A974-9A4C-8C11-A63353E43110}"/>
                  </a:ext>
                </a:extLst>
              </p:cNvPr>
              <p:cNvPicPr>
                <a:picLocks noChangeAspect="1"/>
              </p:cNvPicPr>
              <p:nvPr/>
            </p:nvPicPr>
            <p:blipFill>
              <a:blip r:embed="rId10" cstate="hqprint">
                <a:extLst>
                  <a:ext uri="{28A0092B-C50C-407E-A947-70E740481C1C}">
                    <a14:useLocalDpi xmlns:a14="http://schemas.microsoft.com/office/drawing/2010/main"/>
                  </a:ext>
                </a:extLst>
              </a:blip>
              <a:stretch>
                <a:fillRect/>
              </a:stretch>
            </p:blipFill>
            <p:spPr>
              <a:xfrm>
                <a:off x="10462706" y="3494813"/>
                <a:ext cx="1624824" cy="852492"/>
              </a:xfrm>
              <a:prstGeom prst="rect">
                <a:avLst/>
              </a:prstGeom>
            </p:spPr>
          </p:pic>
        </p:grpSp>
        <p:pic>
          <p:nvPicPr>
            <p:cNvPr id="28" name="Picture 27" descr="Ergonomic mouse">
              <a:extLst>
                <a:ext uri="{FF2B5EF4-FFF2-40B4-BE49-F238E27FC236}">
                  <a16:creationId xmlns:a16="http://schemas.microsoft.com/office/drawing/2014/main" id="{866E68FD-67DC-8745-A5F9-5C243B2EC1EE}"/>
                </a:ext>
              </a:extLst>
            </p:cNvPr>
            <p:cNvPicPr>
              <a:picLocks noChangeAspect="1"/>
            </p:cNvPicPr>
            <p:nvPr/>
          </p:nvPicPr>
          <p:blipFill>
            <a:blip r:embed="rId11" cstate="hqprint">
              <a:extLst>
                <a:ext uri="{28A0092B-C50C-407E-A947-70E740481C1C}">
                  <a14:useLocalDpi xmlns:a14="http://schemas.microsoft.com/office/drawing/2010/main"/>
                </a:ext>
              </a:extLst>
            </a:blip>
            <a:stretch>
              <a:fillRect/>
            </a:stretch>
          </p:blipFill>
          <p:spPr>
            <a:xfrm>
              <a:off x="10282440" y="4129896"/>
              <a:ext cx="1087985" cy="901645"/>
            </a:xfrm>
            <a:prstGeom prst="rect">
              <a:avLst/>
            </a:prstGeom>
          </p:spPr>
        </p:pic>
      </p:grpSp>
      <p:grpSp>
        <p:nvGrpSpPr>
          <p:cNvPr id="7" name="Group 6" descr="Right-facing arrow with label &quot;Field Office&quot; and service counter with customer service rep and customer using wheelchair">
            <a:extLst>
              <a:ext uri="{FF2B5EF4-FFF2-40B4-BE49-F238E27FC236}">
                <a16:creationId xmlns:a16="http://schemas.microsoft.com/office/drawing/2014/main" id="{68F12AC2-F4C1-994B-A4D4-D0FD54983FAB}"/>
              </a:ext>
            </a:extLst>
          </p:cNvPr>
          <p:cNvGrpSpPr/>
          <p:nvPr/>
        </p:nvGrpSpPr>
        <p:grpSpPr>
          <a:xfrm>
            <a:off x="3625114" y="2650647"/>
            <a:ext cx="3163339" cy="1757421"/>
            <a:chOff x="3625114" y="2650647"/>
            <a:chExt cx="3163339" cy="1757421"/>
          </a:xfrm>
        </p:grpSpPr>
        <p:grpSp>
          <p:nvGrpSpPr>
            <p:cNvPr id="25" name="Group 24" descr="Arrow pointing right labeled &quot;Field Office&quot; and service counter icon and person using wheelchair at counter">
              <a:extLst>
                <a:ext uri="{FF2B5EF4-FFF2-40B4-BE49-F238E27FC236}">
                  <a16:creationId xmlns:a16="http://schemas.microsoft.com/office/drawing/2014/main" id="{49141B74-63B9-B94A-A116-A67C2A602B6E}"/>
                </a:ext>
              </a:extLst>
            </p:cNvPr>
            <p:cNvGrpSpPr/>
            <p:nvPr/>
          </p:nvGrpSpPr>
          <p:grpSpPr>
            <a:xfrm>
              <a:off x="3625114" y="2650647"/>
              <a:ext cx="3163339" cy="1757421"/>
              <a:chOff x="3625114" y="2650647"/>
              <a:chExt cx="3163339" cy="1757421"/>
            </a:xfrm>
          </p:grpSpPr>
          <p:sp>
            <p:nvSpPr>
              <p:cNvPr id="39" name="Right Arrow 38">
                <a:extLst>
                  <a:ext uri="{FF2B5EF4-FFF2-40B4-BE49-F238E27FC236}">
                    <a16:creationId xmlns:a16="http://schemas.microsoft.com/office/drawing/2014/main" id="{4BCA654A-B997-E644-A3F4-038133D8D12A}"/>
                  </a:ext>
                </a:extLst>
              </p:cNvPr>
              <p:cNvSpPr/>
              <p:nvPr/>
            </p:nvSpPr>
            <p:spPr>
              <a:xfrm>
                <a:off x="3625114" y="3284857"/>
                <a:ext cx="2057511" cy="640499"/>
              </a:xfrm>
              <a:prstGeom prst="rightArrow">
                <a:avLst>
                  <a:gd name="adj1" fmla="val 54680"/>
                  <a:gd name="adj2" fmla="val 50000"/>
                </a:avLst>
              </a:prstGeom>
              <a:gradFill flip="none" rotWithShape="1">
                <a:gsLst>
                  <a:gs pos="54000">
                    <a:srgbClr val="FFFFFF"/>
                  </a:gs>
                  <a:gs pos="0">
                    <a:schemeClr val="bg1">
                      <a:alpha val="0"/>
                    </a:schemeClr>
                  </a:gs>
                  <a:gs pos="100000">
                    <a:schemeClr val="bg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323232"/>
                    </a:solidFill>
                  </a:rPr>
                  <a:t>Field Office</a:t>
                </a:r>
              </a:p>
            </p:txBody>
          </p:sp>
          <p:grpSp>
            <p:nvGrpSpPr>
              <p:cNvPr id="17" name="Group 16">
                <a:extLst>
                  <a:ext uri="{FF2B5EF4-FFF2-40B4-BE49-F238E27FC236}">
                    <a16:creationId xmlns:a16="http://schemas.microsoft.com/office/drawing/2014/main" id="{7114411D-D405-4D47-88B5-CC069160A6BE}"/>
                  </a:ext>
                </a:extLst>
              </p:cNvPr>
              <p:cNvGrpSpPr/>
              <p:nvPr/>
            </p:nvGrpSpPr>
            <p:grpSpPr>
              <a:xfrm>
                <a:off x="5174833" y="2650647"/>
                <a:ext cx="1610255" cy="624004"/>
                <a:chOff x="6078659" y="2286196"/>
                <a:chExt cx="1163389" cy="450835"/>
              </a:xfrm>
            </p:grpSpPr>
            <p:pic>
              <p:nvPicPr>
                <p:cNvPr id="57" name="Picture 56" descr="Customer service rep">
                  <a:extLst>
                    <a:ext uri="{FF2B5EF4-FFF2-40B4-BE49-F238E27FC236}">
                      <a16:creationId xmlns:a16="http://schemas.microsoft.com/office/drawing/2014/main" id="{982A5328-B0F3-C34F-B4B4-BFDCEC9AAA5B}"/>
                    </a:ext>
                  </a:extLst>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flipH="1">
                  <a:off x="6189440" y="2286196"/>
                  <a:ext cx="361656" cy="434712"/>
                </a:xfrm>
                <a:prstGeom prst="rect">
                  <a:avLst/>
                </a:prstGeom>
              </p:spPr>
            </p:pic>
            <p:sp>
              <p:nvSpPr>
                <p:cNvPr id="58" name="Rectangle 57">
                  <a:extLst>
                    <a:ext uri="{FF2B5EF4-FFF2-40B4-BE49-F238E27FC236}">
                      <a16:creationId xmlns:a16="http://schemas.microsoft.com/office/drawing/2014/main" id="{7FB8E66A-E222-0A41-B1F5-24BDCA272F4F}"/>
                    </a:ext>
                  </a:extLst>
                </p:cNvPr>
                <p:cNvSpPr/>
                <p:nvPr/>
              </p:nvSpPr>
              <p:spPr>
                <a:xfrm>
                  <a:off x="6078659" y="2680459"/>
                  <a:ext cx="1163389" cy="5657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1" name="TextBox 60">
                <a:extLst>
                  <a:ext uri="{FF2B5EF4-FFF2-40B4-BE49-F238E27FC236}">
                    <a16:creationId xmlns:a16="http://schemas.microsoft.com/office/drawing/2014/main" id="{7B08FD64-892E-3743-BDB7-39F2674C3C1C}"/>
                  </a:ext>
                </a:extLst>
              </p:cNvPr>
              <p:cNvSpPr txBox="1"/>
              <p:nvPr/>
            </p:nvSpPr>
            <p:spPr>
              <a:xfrm>
                <a:off x="4844208" y="4066436"/>
                <a:ext cx="1944245" cy="341632"/>
              </a:xfrm>
              <a:prstGeom prst="rect">
                <a:avLst/>
              </a:prstGeom>
              <a:noFill/>
            </p:spPr>
            <p:txBody>
              <a:bodyPr wrap="square" rtlCol="0">
                <a:spAutoFit/>
              </a:bodyPr>
              <a:lstStyle/>
              <a:p>
                <a:pPr algn="ctr">
                  <a:lnSpc>
                    <a:spcPct val="90000"/>
                  </a:lnSpc>
                </a:pPr>
                <a:r>
                  <a:rPr lang="en-US" b="1" dirty="0">
                    <a:solidFill>
                      <a:srgbClr val="323232"/>
                    </a:solidFill>
                  </a:rPr>
                  <a:t>Service Counter</a:t>
                </a:r>
                <a:endParaRPr lang="en-US" dirty="0">
                  <a:solidFill>
                    <a:srgbClr val="323232"/>
                  </a:solidFill>
                </a:endParaRPr>
              </a:p>
            </p:txBody>
          </p:sp>
        </p:grpSp>
        <p:pic>
          <p:nvPicPr>
            <p:cNvPr id="4" name="Picture 3" descr="customer using wheelchair">
              <a:extLst>
                <a:ext uri="{FF2B5EF4-FFF2-40B4-BE49-F238E27FC236}">
                  <a16:creationId xmlns:a16="http://schemas.microsoft.com/office/drawing/2014/main" id="{722B284B-C845-144F-809D-CD25AD728889}"/>
                </a:ext>
              </a:extLst>
            </p:cNvPr>
            <p:cNvPicPr>
              <a:picLocks noChangeAspect="1"/>
            </p:cNvPicPr>
            <p:nvPr/>
          </p:nvPicPr>
          <p:blipFill>
            <a:blip r:embed="rId13"/>
            <a:stretch>
              <a:fillRect/>
            </a:stretch>
          </p:blipFill>
          <p:spPr>
            <a:xfrm>
              <a:off x="5543550" y="2762250"/>
              <a:ext cx="1104900" cy="1333500"/>
            </a:xfrm>
            <a:prstGeom prst="rect">
              <a:avLst/>
            </a:prstGeom>
          </p:spPr>
        </p:pic>
      </p:grpSp>
      <p:sp>
        <p:nvSpPr>
          <p:cNvPr id="6" name="Slide Number Placeholder 5"/>
          <p:cNvSpPr>
            <a:spLocks noGrp="1"/>
          </p:cNvSpPr>
          <p:nvPr>
            <p:ph type="sldNum" sz="quarter" idx="4"/>
          </p:nvPr>
        </p:nvSpPr>
        <p:spPr>
          <a:xfrm>
            <a:off x="838200" y="6356350"/>
            <a:ext cx="2743200" cy="365125"/>
          </a:xfrm>
        </p:spPr>
        <p:txBody>
          <a:bodyPr/>
          <a:lstStyle/>
          <a:p>
            <a:fld id="{2030EA8A-DA75-3443-B9EE-A63E33F4F203}" type="slidenum">
              <a:rPr lang="en-US" smtClean="0"/>
              <a:pPr/>
              <a:t>14</a:t>
            </a:fld>
            <a:endParaRPr lang="en-US" dirty="0"/>
          </a:p>
        </p:txBody>
      </p:sp>
      <p:sp>
        <p:nvSpPr>
          <p:cNvPr id="2" name="Footer Placeholder 1"/>
          <p:cNvSpPr>
            <a:spLocks noGrp="1"/>
          </p:cNvSpPr>
          <p:nvPr>
            <p:ph type="ftr" sz="quarter" idx="3"/>
          </p:nvPr>
        </p:nvSpPr>
        <p:spPr>
          <a:xfrm>
            <a:off x="3742592" y="6356349"/>
            <a:ext cx="4706815" cy="365125"/>
          </a:xfrm>
        </p:spPr>
        <p:txBody>
          <a:bodyPr/>
          <a:lstStyle/>
          <a:p>
            <a:r>
              <a:rPr lang="en-US"/>
              <a:t>levelaccess.com   </a:t>
            </a:r>
            <a:r>
              <a:rPr lang="en-US" b="1"/>
              <a:t> </a:t>
            </a:r>
            <a:r>
              <a:rPr lang="en-US" b="1">
                <a:solidFill>
                  <a:srgbClr val="5CD344"/>
                </a:solidFill>
              </a:rPr>
              <a:t>|</a:t>
            </a:r>
            <a:r>
              <a:rPr lang="en-US" b="1">
                <a:solidFill>
                  <a:srgbClr val="00D81A"/>
                </a:solidFill>
              </a:rPr>
              <a:t> </a:t>
            </a:r>
            <a:r>
              <a:rPr lang="en-US" b="1"/>
              <a:t>   </a:t>
            </a:r>
            <a:r>
              <a:rPr lang="en-US"/>
              <a:t>(</a:t>
            </a:r>
            <a:r>
              <a:rPr lang="de-DE"/>
              <a:t>800) 899-9659    </a:t>
            </a:r>
            <a:r>
              <a:rPr lang="en-US" b="1">
                <a:solidFill>
                  <a:srgbClr val="5CD344"/>
                </a:solidFill>
              </a:rPr>
              <a:t>|</a:t>
            </a:r>
            <a:r>
              <a:rPr lang="en-US"/>
              <a:t>    info@levelaccess.com</a:t>
            </a:r>
            <a:endParaRPr lang="en-US" dirty="0"/>
          </a:p>
        </p:txBody>
      </p:sp>
    </p:spTree>
    <p:extLst>
      <p:ext uri="{BB962C8B-B14F-4D97-AF65-F5344CB8AC3E}">
        <p14:creationId xmlns:p14="http://schemas.microsoft.com/office/powerpoint/2010/main" val="3435714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9"/>
                                        </p:tgtEl>
                                        <p:attrNameLst>
                                          <p:attrName>style.visibility</p:attrName>
                                        </p:attrNameLst>
                                      </p:cBhvr>
                                      <p:to>
                                        <p:strVal val="visible"/>
                                      </p:to>
                                    </p:set>
                                    <p:animEffect transition="in" filter="fade">
                                      <p:cBhvr>
                                        <p:cTn id="17"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59734"/>
            <a:ext cx="10515600" cy="637198"/>
          </a:xfrm>
        </p:spPr>
        <p:txBody>
          <a:bodyPr/>
          <a:lstStyle/>
          <a:p>
            <a:r>
              <a:rPr lang="en-US" dirty="0"/>
              <a:t>Example #1: </a:t>
            </a:r>
            <a:r>
              <a:rPr lang="en-US" dirty="0">
                <a:latin typeface="Arial" panose="020B0604020202020204" pitchFamily="34" charset="0"/>
                <a:cs typeface="Arial" panose="020B0604020202020204" pitchFamily="34" charset="0"/>
              </a:rPr>
              <a:t>Example Stack Considerations</a:t>
            </a:r>
            <a:endParaRPr lang="en-US" dirty="0"/>
          </a:p>
        </p:txBody>
      </p:sp>
      <p:sp>
        <p:nvSpPr>
          <p:cNvPr id="6" name="Subtitle 5"/>
          <p:cNvSpPr>
            <a:spLocks noGrp="1"/>
          </p:cNvSpPr>
          <p:nvPr>
            <p:ph type="subTitle" idx="10"/>
          </p:nvPr>
        </p:nvSpPr>
        <p:spPr>
          <a:xfrm>
            <a:off x="838200" y="947057"/>
            <a:ext cx="10515600" cy="529592"/>
          </a:xfrm>
        </p:spPr>
        <p:txBody>
          <a:bodyPr>
            <a:normAutofit/>
          </a:bodyPr>
          <a:lstStyle/>
          <a:p>
            <a:r>
              <a:rPr lang="en-US" dirty="0"/>
              <a:t>Innovative Accessibility Design for Hardware with Closed Functionality </a:t>
            </a:r>
          </a:p>
        </p:txBody>
      </p:sp>
      <p:sp>
        <p:nvSpPr>
          <p:cNvPr id="3" name="Content Placeholder 2"/>
          <p:cNvSpPr>
            <a:spLocks noGrp="1"/>
          </p:cNvSpPr>
          <p:nvPr>
            <p:ph idx="1"/>
          </p:nvPr>
        </p:nvSpPr>
        <p:spPr>
          <a:xfrm>
            <a:off x="838201" y="1700213"/>
            <a:ext cx="8388926" cy="4949970"/>
          </a:xfrm>
        </p:spPr>
        <p:txBody>
          <a:bodyPr>
            <a:noAutofit/>
          </a:bodyPr>
          <a:lstStyle/>
          <a:p>
            <a:pPr>
              <a:lnSpc>
                <a:spcPct val="85000"/>
              </a:lnSpc>
              <a:spcBef>
                <a:spcPts val="700"/>
              </a:spcBef>
            </a:pPr>
            <a:r>
              <a:rPr lang="en-US" sz="2200" b="1" dirty="0"/>
              <a:t>Hardware / Installation</a:t>
            </a:r>
          </a:p>
          <a:p>
            <a:pPr lvl="1">
              <a:lnSpc>
                <a:spcPct val="85000"/>
              </a:lnSpc>
              <a:spcBef>
                <a:spcPts val="700"/>
              </a:spcBef>
            </a:pPr>
            <a:r>
              <a:rPr lang="en-US" sz="1800" dirty="0"/>
              <a:t>Display size/position/adjustment</a:t>
            </a:r>
          </a:p>
          <a:p>
            <a:pPr lvl="1">
              <a:lnSpc>
                <a:spcPct val="85000"/>
              </a:lnSpc>
              <a:spcBef>
                <a:spcPts val="700"/>
              </a:spcBef>
            </a:pPr>
            <a:r>
              <a:rPr lang="en-US" sz="1800" dirty="0"/>
              <a:t>Ergonomic keyboard / mouse, </a:t>
            </a:r>
            <a:r>
              <a:rPr lang="en-US" sz="1800" dirty="0">
                <a:hlinkClick r:id="rId2"/>
              </a:rPr>
              <a:t>EZ Access® keypad</a:t>
            </a:r>
            <a:endParaRPr lang="en-US" sz="1800" dirty="0"/>
          </a:p>
          <a:p>
            <a:pPr lvl="1">
              <a:lnSpc>
                <a:spcPct val="85000"/>
              </a:lnSpc>
              <a:spcBef>
                <a:spcPts val="700"/>
              </a:spcBef>
            </a:pPr>
            <a:r>
              <a:rPr lang="en-US" sz="1800" dirty="0"/>
              <a:t>Operable parts access including force, tactile discernibility, forward/side reach including peripherals</a:t>
            </a:r>
          </a:p>
          <a:p>
            <a:pPr lvl="1">
              <a:lnSpc>
                <a:spcPct val="85000"/>
              </a:lnSpc>
              <a:spcBef>
                <a:spcPts val="700"/>
              </a:spcBef>
            </a:pPr>
            <a:r>
              <a:rPr lang="en-US" sz="1800" dirty="0"/>
              <a:t>Audio connector with volume control</a:t>
            </a:r>
          </a:p>
          <a:p>
            <a:pPr lvl="1">
              <a:lnSpc>
                <a:spcPct val="85000"/>
              </a:lnSpc>
              <a:spcBef>
                <a:spcPts val="700"/>
              </a:spcBef>
            </a:pPr>
            <a:r>
              <a:rPr lang="en-US" sz="1800" dirty="0"/>
              <a:t>Braille instructions</a:t>
            </a:r>
          </a:p>
          <a:p>
            <a:pPr>
              <a:lnSpc>
                <a:spcPct val="85000"/>
              </a:lnSpc>
              <a:spcBef>
                <a:spcPts val="700"/>
              </a:spcBef>
            </a:pPr>
            <a:r>
              <a:rPr lang="en-US" sz="2200" b="1" dirty="0"/>
              <a:t>OS/ Kiosk Control / Assistive Tech SW</a:t>
            </a:r>
          </a:p>
          <a:p>
            <a:pPr lvl="1">
              <a:lnSpc>
                <a:spcPct val="85000"/>
              </a:lnSpc>
              <a:spcBef>
                <a:spcPts val="700"/>
              </a:spcBef>
            </a:pPr>
            <a:r>
              <a:rPr lang="en-US" sz="1800" dirty="0"/>
              <a:t>Kiosk </a:t>
            </a:r>
            <a:r>
              <a:rPr lang="en-US" sz="1800" dirty="0" err="1"/>
              <a:t>Mmgt</a:t>
            </a:r>
            <a:r>
              <a:rPr lang="en-US" sz="1800" dirty="0"/>
              <a:t> software that can control activation and settings for screen reader, magnifier and EZ Access® keypad (e.g. </a:t>
            </a:r>
            <a:r>
              <a:rPr lang="en-US" sz="1800" dirty="0">
                <a:hlinkClick r:id="rId3"/>
              </a:rPr>
              <a:t>KioWare for Windows®</a:t>
            </a:r>
            <a:r>
              <a:rPr lang="en-US" sz="1800" dirty="0"/>
              <a:t>)</a:t>
            </a:r>
          </a:p>
          <a:p>
            <a:pPr lvl="1">
              <a:lnSpc>
                <a:spcPct val="85000"/>
              </a:lnSpc>
              <a:spcBef>
                <a:spcPts val="700"/>
              </a:spcBef>
            </a:pPr>
            <a:r>
              <a:rPr lang="en-US" sz="1800" dirty="0"/>
              <a:t>OS/Browser compatibility</a:t>
            </a:r>
          </a:p>
          <a:p>
            <a:pPr lvl="1">
              <a:lnSpc>
                <a:spcPct val="85000"/>
              </a:lnSpc>
              <a:spcBef>
                <a:spcPts val="700"/>
              </a:spcBef>
            </a:pPr>
            <a:r>
              <a:rPr lang="en-US" sz="1800" dirty="0"/>
              <a:t>Windows OS High-Contrast Mode</a:t>
            </a:r>
          </a:p>
          <a:p>
            <a:pPr>
              <a:lnSpc>
                <a:spcPct val="85000"/>
              </a:lnSpc>
              <a:spcBef>
                <a:spcPts val="700"/>
              </a:spcBef>
            </a:pPr>
            <a:r>
              <a:rPr lang="en-US" sz="2200" b="1" dirty="0"/>
              <a:t>Application(s)</a:t>
            </a:r>
          </a:p>
          <a:p>
            <a:pPr lvl="1">
              <a:lnSpc>
                <a:spcPct val="85000"/>
              </a:lnSpc>
              <a:spcBef>
                <a:spcPts val="700"/>
              </a:spcBef>
            </a:pPr>
            <a:r>
              <a:rPr lang="en-US" sz="1800" dirty="0"/>
              <a:t>Accessible applications that meet WCAG Level A and Level AA success criteria, tested for compatibility </a:t>
            </a:r>
          </a:p>
          <a:p>
            <a:pPr lvl="1">
              <a:lnSpc>
                <a:spcPct val="85000"/>
              </a:lnSpc>
              <a:spcBef>
                <a:spcPts val="700"/>
              </a:spcBef>
            </a:pPr>
            <a:endParaRPr lang="en-US" dirty="0"/>
          </a:p>
        </p:txBody>
      </p:sp>
      <p:pic>
        <p:nvPicPr>
          <p:cNvPr id="23" name="Picture 22" descr="Government icon">
            <a:extLst>
              <a:ext uri="{FF2B5EF4-FFF2-40B4-BE49-F238E27FC236}">
                <a16:creationId xmlns:a16="http://schemas.microsoft.com/office/drawing/2014/main" id="{D6EEDBF3-DFC2-D949-B4F8-F259DDA5B40D}"/>
              </a:ext>
            </a:extLst>
          </p:cNvPr>
          <p:cNvPicPr>
            <a:picLocks noChangeAspect="1"/>
          </p:cNvPicPr>
          <p:nvPr/>
        </p:nvPicPr>
        <p:blipFill>
          <a:blip r:embed="rId4"/>
          <a:stretch>
            <a:fillRect/>
          </a:stretch>
        </p:blipFill>
        <p:spPr>
          <a:xfrm>
            <a:off x="10235795" y="913711"/>
            <a:ext cx="1852736" cy="1841300"/>
          </a:xfrm>
          <a:prstGeom prst="rect">
            <a:avLst/>
          </a:prstGeom>
        </p:spPr>
      </p:pic>
      <p:grpSp>
        <p:nvGrpSpPr>
          <p:cNvPr id="21" name="Group 20" descr="Accessible kiosk showing display screen, headphones, keyboard, EZ Access keypad, Braille instructions and ergonomic mouse">
            <a:extLst>
              <a:ext uri="{FF2B5EF4-FFF2-40B4-BE49-F238E27FC236}">
                <a16:creationId xmlns:a16="http://schemas.microsoft.com/office/drawing/2014/main" id="{064EC14C-5F0B-2043-A4D3-5A0ADC05C7B7}"/>
              </a:ext>
            </a:extLst>
          </p:cNvPr>
          <p:cNvGrpSpPr/>
          <p:nvPr/>
        </p:nvGrpSpPr>
        <p:grpSpPr>
          <a:xfrm>
            <a:off x="9293628" y="2409608"/>
            <a:ext cx="2956519" cy="2982729"/>
            <a:chOff x="8521096" y="2409608"/>
            <a:chExt cx="3729052" cy="3762111"/>
          </a:xfrm>
        </p:grpSpPr>
        <p:grpSp>
          <p:nvGrpSpPr>
            <p:cNvPr id="9" name="Group 8">
              <a:extLst>
                <a:ext uri="{FF2B5EF4-FFF2-40B4-BE49-F238E27FC236}">
                  <a16:creationId xmlns:a16="http://schemas.microsoft.com/office/drawing/2014/main" id="{62E74401-CD98-A341-B7D7-F78B732FC06C}"/>
                </a:ext>
              </a:extLst>
            </p:cNvPr>
            <p:cNvGrpSpPr/>
            <p:nvPr/>
          </p:nvGrpSpPr>
          <p:grpSpPr>
            <a:xfrm>
              <a:off x="8521096" y="2409608"/>
              <a:ext cx="3382790" cy="3762111"/>
              <a:chOff x="8789997" y="3476102"/>
              <a:chExt cx="1318440" cy="1466281"/>
            </a:xfrm>
          </p:grpSpPr>
          <p:pic>
            <p:nvPicPr>
              <p:cNvPr id="11" name="Picture 10" descr="Braille instructions">
                <a:extLst>
                  <a:ext uri="{FF2B5EF4-FFF2-40B4-BE49-F238E27FC236}">
                    <a16:creationId xmlns:a16="http://schemas.microsoft.com/office/drawing/2014/main" id="{1491676F-AB0F-8443-953A-D095E05A0F6F}"/>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8870375" y="4540704"/>
                <a:ext cx="401678" cy="401679"/>
              </a:xfrm>
              <a:prstGeom prst="rect">
                <a:avLst/>
              </a:prstGeom>
            </p:spPr>
          </p:pic>
          <p:pic>
            <p:nvPicPr>
              <p:cNvPr id="12" name="Picture 11" descr="Computer">
                <a:extLst>
                  <a:ext uri="{FF2B5EF4-FFF2-40B4-BE49-F238E27FC236}">
                    <a16:creationId xmlns:a16="http://schemas.microsoft.com/office/drawing/2014/main" id="{46950A4A-881B-BB4E-948E-0BD26BEC4159}"/>
                  </a:ext>
                </a:extLst>
              </p:cNvPr>
              <p:cNvPicPr>
                <a:picLocks noChangeAspect="1"/>
              </p:cNvPicPr>
              <p:nvPr/>
            </p:nvPicPr>
            <p:blipFill>
              <a:blip r:embed="rId6"/>
              <a:stretch>
                <a:fillRect/>
              </a:stretch>
            </p:blipFill>
            <p:spPr>
              <a:xfrm>
                <a:off x="8889368" y="3476102"/>
                <a:ext cx="1166330" cy="1166330"/>
              </a:xfrm>
              <a:prstGeom prst="rect">
                <a:avLst/>
              </a:prstGeom>
            </p:spPr>
          </p:pic>
          <p:pic>
            <p:nvPicPr>
              <p:cNvPr id="13" name="Picture 12" descr="QWERTY Keyboard">
                <a:extLst>
                  <a:ext uri="{FF2B5EF4-FFF2-40B4-BE49-F238E27FC236}">
                    <a16:creationId xmlns:a16="http://schemas.microsoft.com/office/drawing/2014/main" id="{75D2D99F-D1F8-AE48-BABB-ED278D34585A}"/>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8789997" y="4295073"/>
                <a:ext cx="1039760" cy="241344"/>
              </a:xfrm>
              <a:prstGeom prst="rect">
                <a:avLst/>
              </a:prstGeom>
              <a:scene3d>
                <a:camera prst="perspectiveRelaxedModerately"/>
                <a:lightRig rig="threePt" dir="t"/>
              </a:scene3d>
            </p:spPr>
          </p:pic>
          <p:pic>
            <p:nvPicPr>
              <p:cNvPr id="16" name="Picture 15" descr="EZ Access Keypad">
                <a:extLst>
                  <a:ext uri="{FF2B5EF4-FFF2-40B4-BE49-F238E27FC236}">
                    <a16:creationId xmlns:a16="http://schemas.microsoft.com/office/drawing/2014/main" id="{DCEDFAF2-3FCE-F543-A023-D7F764C6A3EC}"/>
                  </a:ext>
                </a:extLst>
              </p:cNvPr>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9309877" y="4542629"/>
                <a:ext cx="721802" cy="378706"/>
              </a:xfrm>
              <a:prstGeom prst="rect">
                <a:avLst/>
              </a:prstGeom>
            </p:spPr>
          </p:pic>
          <p:pic>
            <p:nvPicPr>
              <p:cNvPr id="17" name="Picture 16" descr="Display screen">
                <a:extLst>
                  <a:ext uri="{FF2B5EF4-FFF2-40B4-BE49-F238E27FC236}">
                    <a16:creationId xmlns:a16="http://schemas.microsoft.com/office/drawing/2014/main" id="{DEBC6213-A8CF-954F-8BA8-756718024215}"/>
                  </a:ext>
                </a:extLst>
              </p:cNvPr>
              <p:cNvPicPr>
                <a:picLocks noChangeAspect="1"/>
              </p:cNvPicPr>
              <p:nvPr/>
            </p:nvPicPr>
            <p:blipFill rotWithShape="1">
              <a:blip r:embed="rId9"/>
              <a:srcRect l="22871" t="21679" r="22846" b="28938"/>
              <a:stretch/>
            </p:blipFill>
            <p:spPr>
              <a:xfrm>
                <a:off x="8943363" y="3666745"/>
                <a:ext cx="912756" cy="512671"/>
              </a:xfrm>
              <a:prstGeom prst="rect">
                <a:avLst/>
              </a:prstGeom>
            </p:spPr>
          </p:pic>
          <p:pic>
            <p:nvPicPr>
              <p:cNvPr id="18" name="Picture 17" descr="Headphones">
                <a:extLst>
                  <a:ext uri="{FF2B5EF4-FFF2-40B4-BE49-F238E27FC236}">
                    <a16:creationId xmlns:a16="http://schemas.microsoft.com/office/drawing/2014/main" id="{624694E2-9A00-2E40-A3C2-9343768F5898}"/>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rot="20871283">
                <a:off x="9671119" y="3732394"/>
                <a:ext cx="437318" cy="437319"/>
              </a:xfrm>
              <a:prstGeom prst="rect">
                <a:avLst/>
              </a:prstGeom>
            </p:spPr>
          </p:pic>
        </p:grpSp>
        <p:pic>
          <p:nvPicPr>
            <p:cNvPr id="20" name="Picture 19" descr="Ergonomic mouse">
              <a:extLst>
                <a:ext uri="{FF2B5EF4-FFF2-40B4-BE49-F238E27FC236}">
                  <a16:creationId xmlns:a16="http://schemas.microsoft.com/office/drawing/2014/main" id="{ECADD30F-398C-9446-B288-7F533F43CA9D}"/>
                </a:ext>
              </a:extLst>
            </p:cNvPr>
            <p:cNvPicPr>
              <a:picLocks noChangeAspect="1"/>
            </p:cNvPicPr>
            <p:nvPr/>
          </p:nvPicPr>
          <p:blipFill>
            <a:blip r:embed="rId11" cstate="hqprint">
              <a:extLst>
                <a:ext uri="{28A0092B-C50C-407E-A947-70E740481C1C}">
                  <a14:useLocalDpi xmlns:a14="http://schemas.microsoft.com/office/drawing/2010/main"/>
                </a:ext>
              </a:extLst>
            </a:blip>
            <a:stretch>
              <a:fillRect/>
            </a:stretch>
          </p:blipFill>
          <p:spPr>
            <a:xfrm>
              <a:off x="11162163" y="4402064"/>
              <a:ext cx="1087985" cy="901645"/>
            </a:xfrm>
            <a:prstGeom prst="rect">
              <a:avLst/>
            </a:prstGeom>
          </p:spPr>
        </p:pic>
      </p:grpSp>
      <p:sp>
        <p:nvSpPr>
          <p:cNvPr id="5" name="Slide Number Placeholder 4"/>
          <p:cNvSpPr>
            <a:spLocks noGrp="1"/>
          </p:cNvSpPr>
          <p:nvPr>
            <p:ph type="sldNum" sz="quarter" idx="4"/>
          </p:nvPr>
        </p:nvSpPr>
        <p:spPr/>
        <p:txBody>
          <a:bodyPr/>
          <a:lstStyle/>
          <a:p>
            <a:fld id="{2030EA8A-DA75-3443-B9EE-A63E33F4F203}" type="slidenum">
              <a:rPr lang="en-US" smtClean="0"/>
              <a:pPr/>
              <a:t>15</a:t>
            </a:fld>
            <a:endParaRPr lang="en-US" dirty="0"/>
          </a:p>
        </p:txBody>
      </p:sp>
      <p:sp>
        <p:nvSpPr>
          <p:cNvPr id="4" name="Footer Placeholder 3"/>
          <p:cNvSpPr>
            <a:spLocks noGrp="1"/>
          </p:cNvSpPr>
          <p:nvPr>
            <p:ph type="ftr" sz="quarter" idx="3"/>
          </p:nvPr>
        </p:nvSpPr>
        <p:spPr/>
        <p:txBody>
          <a:bodyPr/>
          <a:lstStyle/>
          <a:p>
            <a:r>
              <a:rPr lang="en-US"/>
              <a:t>levelaccess.com   </a:t>
            </a:r>
            <a:r>
              <a:rPr lang="en-US" b="1"/>
              <a:t> </a:t>
            </a:r>
            <a:r>
              <a:rPr lang="en-US" b="1">
                <a:solidFill>
                  <a:srgbClr val="5CD344"/>
                </a:solidFill>
              </a:rPr>
              <a:t>|</a:t>
            </a:r>
            <a:r>
              <a:rPr lang="en-US" b="1">
                <a:solidFill>
                  <a:srgbClr val="00D81A"/>
                </a:solidFill>
              </a:rPr>
              <a:t> </a:t>
            </a:r>
            <a:r>
              <a:rPr lang="en-US" b="1"/>
              <a:t>   </a:t>
            </a:r>
            <a:r>
              <a:rPr lang="en-US"/>
              <a:t>(</a:t>
            </a:r>
            <a:r>
              <a:rPr lang="de-DE"/>
              <a:t>800) 899-9659    </a:t>
            </a:r>
            <a:r>
              <a:rPr lang="en-US" b="1">
                <a:solidFill>
                  <a:srgbClr val="5CD344"/>
                </a:solidFill>
              </a:rPr>
              <a:t>|</a:t>
            </a:r>
            <a:r>
              <a:rPr lang="en-US"/>
              <a:t>    info@levelaccess.com</a:t>
            </a:r>
            <a:endParaRPr lang="en-US" dirty="0"/>
          </a:p>
        </p:txBody>
      </p:sp>
    </p:spTree>
    <p:extLst>
      <p:ext uri="{BB962C8B-B14F-4D97-AF65-F5344CB8AC3E}">
        <p14:creationId xmlns:p14="http://schemas.microsoft.com/office/powerpoint/2010/main" val="1137902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58875"/>
            <a:ext cx="10873154" cy="637198"/>
          </a:xfrm>
        </p:spPr>
        <p:txBody>
          <a:bodyPr/>
          <a:lstStyle/>
          <a:p>
            <a:r>
              <a:rPr lang="en-US" dirty="0"/>
              <a:t>Example #2: </a:t>
            </a:r>
            <a:r>
              <a:rPr lang="en-US" dirty="0">
                <a:latin typeface="Arial" panose="020B0604020202020204" pitchFamily="34" charset="0"/>
                <a:cs typeface="Arial" panose="020B0604020202020204" pitchFamily="34" charset="0"/>
              </a:rPr>
              <a:t>Printer Manufacturer</a:t>
            </a:r>
          </a:p>
        </p:txBody>
      </p:sp>
      <p:sp>
        <p:nvSpPr>
          <p:cNvPr id="6" name="Subtitle 5"/>
          <p:cNvSpPr>
            <a:spLocks noGrp="1"/>
          </p:cNvSpPr>
          <p:nvPr>
            <p:ph type="subTitle" idx="10"/>
          </p:nvPr>
        </p:nvSpPr>
        <p:spPr>
          <a:xfrm>
            <a:off x="838200" y="947057"/>
            <a:ext cx="10515600" cy="529592"/>
          </a:xfrm>
        </p:spPr>
        <p:txBody>
          <a:bodyPr>
            <a:normAutofit/>
          </a:bodyPr>
          <a:lstStyle/>
          <a:p>
            <a:r>
              <a:rPr lang="en-US" dirty="0"/>
              <a:t>Innovative Accessibility Design for Hardware with Closed Functionality </a:t>
            </a:r>
          </a:p>
        </p:txBody>
      </p:sp>
      <p:sp>
        <p:nvSpPr>
          <p:cNvPr id="3" name="Content Placeholder 2"/>
          <p:cNvSpPr>
            <a:spLocks noGrp="1"/>
          </p:cNvSpPr>
          <p:nvPr>
            <p:ph idx="1"/>
          </p:nvPr>
        </p:nvSpPr>
        <p:spPr>
          <a:xfrm>
            <a:off x="838199" y="1679172"/>
            <a:ext cx="7895493" cy="4447915"/>
          </a:xfrm>
        </p:spPr>
        <p:txBody>
          <a:bodyPr>
            <a:noAutofit/>
          </a:bodyPr>
          <a:lstStyle/>
          <a:p>
            <a:pPr marL="228600" lvl="1">
              <a:spcBef>
                <a:spcPts val="1000"/>
              </a:spcBef>
            </a:pPr>
            <a:r>
              <a:rPr lang="en-US" sz="2800" dirty="0"/>
              <a:t>Major manufacturer producing enterprise printers with control panel displays and multifunction features</a:t>
            </a:r>
          </a:p>
          <a:p>
            <a:pPr marL="228600" lvl="1">
              <a:spcBef>
                <a:spcPts val="1000"/>
              </a:spcBef>
            </a:pPr>
            <a:r>
              <a:rPr lang="en-US" sz="2800" dirty="0"/>
              <a:t>Conformance required to Section 508 Refresh hardware standards including closed functionality </a:t>
            </a:r>
          </a:p>
          <a:p>
            <a:pPr marL="228600" lvl="1">
              <a:spcBef>
                <a:spcPts val="1000"/>
              </a:spcBef>
            </a:pPr>
            <a:r>
              <a:rPr lang="en-US" sz="2800" dirty="0"/>
              <a:t>As condition of sale, need to produce VPAT® Conformance Reports for customers who need to comply with Section 508</a:t>
            </a:r>
          </a:p>
          <a:p>
            <a:pPr marL="228600" lvl="1">
              <a:spcBef>
                <a:spcPts val="1000"/>
              </a:spcBef>
            </a:pPr>
            <a:r>
              <a:rPr lang="en-US" sz="2800" dirty="0"/>
              <a:t>Functional access for those with vision, hearing or mobility impairments</a:t>
            </a:r>
          </a:p>
        </p:txBody>
      </p:sp>
      <p:pic>
        <p:nvPicPr>
          <p:cNvPr id="11" name="Picture 10" descr="Technology icon">
            <a:extLst>
              <a:ext uri="{FF2B5EF4-FFF2-40B4-BE49-F238E27FC236}">
                <a16:creationId xmlns:a16="http://schemas.microsoft.com/office/drawing/2014/main" id="{ED3D3E4A-244C-0F4E-9350-70B74628764F}"/>
              </a:ext>
            </a:extLst>
          </p:cNvPr>
          <p:cNvPicPr>
            <a:picLocks noChangeAspect="1"/>
          </p:cNvPicPr>
          <p:nvPr/>
        </p:nvPicPr>
        <p:blipFill>
          <a:blip r:embed="rId2"/>
          <a:stretch>
            <a:fillRect/>
          </a:stretch>
        </p:blipFill>
        <p:spPr>
          <a:xfrm>
            <a:off x="8845237" y="2113847"/>
            <a:ext cx="2508563" cy="2488494"/>
          </a:xfrm>
          <a:prstGeom prst="rect">
            <a:avLst/>
          </a:prstGeom>
        </p:spPr>
      </p:pic>
      <p:sp>
        <p:nvSpPr>
          <p:cNvPr id="5" name="Slide Number Placeholder 4"/>
          <p:cNvSpPr>
            <a:spLocks noGrp="1"/>
          </p:cNvSpPr>
          <p:nvPr>
            <p:ph type="sldNum" sz="quarter" idx="4"/>
          </p:nvPr>
        </p:nvSpPr>
        <p:spPr/>
        <p:txBody>
          <a:bodyPr/>
          <a:lstStyle/>
          <a:p>
            <a:fld id="{2030EA8A-DA75-3443-B9EE-A63E33F4F203}" type="slidenum">
              <a:rPr lang="en-US" smtClean="0"/>
              <a:pPr/>
              <a:t>16</a:t>
            </a:fld>
            <a:endParaRPr lang="en-US" dirty="0"/>
          </a:p>
        </p:txBody>
      </p:sp>
      <p:sp>
        <p:nvSpPr>
          <p:cNvPr id="4" name="Footer Placeholder 3"/>
          <p:cNvSpPr>
            <a:spLocks noGrp="1"/>
          </p:cNvSpPr>
          <p:nvPr>
            <p:ph type="ftr" sz="quarter" idx="3"/>
          </p:nvPr>
        </p:nvSpPr>
        <p:spPr/>
        <p:txBody>
          <a:bodyPr/>
          <a:lstStyle/>
          <a:p>
            <a:r>
              <a:rPr lang="en-US"/>
              <a:t>levelaccess.com   </a:t>
            </a:r>
            <a:r>
              <a:rPr lang="en-US" b="1"/>
              <a:t> </a:t>
            </a:r>
            <a:r>
              <a:rPr lang="en-US" b="1">
                <a:solidFill>
                  <a:srgbClr val="5CD344"/>
                </a:solidFill>
              </a:rPr>
              <a:t>|</a:t>
            </a:r>
            <a:r>
              <a:rPr lang="en-US" b="1">
                <a:solidFill>
                  <a:srgbClr val="00D81A"/>
                </a:solidFill>
              </a:rPr>
              <a:t> </a:t>
            </a:r>
            <a:r>
              <a:rPr lang="en-US" b="1"/>
              <a:t>   </a:t>
            </a:r>
            <a:r>
              <a:rPr lang="en-US"/>
              <a:t>(</a:t>
            </a:r>
            <a:r>
              <a:rPr lang="de-DE"/>
              <a:t>800) 899-9659    </a:t>
            </a:r>
            <a:r>
              <a:rPr lang="en-US" b="1">
                <a:solidFill>
                  <a:srgbClr val="5CD344"/>
                </a:solidFill>
              </a:rPr>
              <a:t>|</a:t>
            </a:r>
            <a:r>
              <a:rPr lang="en-US"/>
              <a:t>    info@levelaccess.com</a:t>
            </a:r>
            <a:endParaRPr lang="en-US" dirty="0"/>
          </a:p>
        </p:txBody>
      </p:sp>
    </p:spTree>
    <p:extLst>
      <p:ext uri="{BB962C8B-B14F-4D97-AF65-F5344CB8AC3E}">
        <p14:creationId xmlns:p14="http://schemas.microsoft.com/office/powerpoint/2010/main" val="21583622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838200" y="353800"/>
            <a:ext cx="10515600" cy="637198"/>
          </a:xfrm>
        </p:spPr>
        <p:txBody>
          <a:bodyPr/>
          <a:lstStyle/>
          <a:p>
            <a:r>
              <a:rPr lang="en-US" dirty="0"/>
              <a:t>Example #2: </a:t>
            </a:r>
            <a:r>
              <a:rPr lang="en-US" dirty="0">
                <a:latin typeface="Arial" panose="020B0604020202020204" pitchFamily="34" charset="0"/>
                <a:cs typeface="Arial" panose="020B0604020202020204" pitchFamily="34" charset="0"/>
              </a:rPr>
              <a:t>Blind Access to Printer</a:t>
            </a:r>
            <a:endParaRPr lang="en-US" dirty="0"/>
          </a:p>
        </p:txBody>
      </p:sp>
      <p:sp>
        <p:nvSpPr>
          <p:cNvPr id="5" name="Subtitle 4"/>
          <p:cNvSpPr>
            <a:spLocks noGrp="1"/>
          </p:cNvSpPr>
          <p:nvPr>
            <p:ph type="subTitle" idx="10"/>
          </p:nvPr>
        </p:nvSpPr>
        <p:spPr>
          <a:xfrm>
            <a:off x="838200" y="985838"/>
            <a:ext cx="10515600" cy="490811"/>
          </a:xfrm>
        </p:spPr>
        <p:txBody>
          <a:bodyPr>
            <a:normAutofit/>
          </a:bodyPr>
          <a:lstStyle/>
          <a:p>
            <a:r>
              <a:rPr lang="en-US" dirty="0"/>
              <a:t>Innovative Accessibility Design for Hardware with Closed Functionality </a:t>
            </a:r>
          </a:p>
        </p:txBody>
      </p:sp>
      <p:sp>
        <p:nvSpPr>
          <p:cNvPr id="35" name="Rectangle 34" descr="Green box used as style accent under images on slide">
            <a:extLst>
              <a:ext uri="{FF2B5EF4-FFF2-40B4-BE49-F238E27FC236}">
                <a16:creationId xmlns:a16="http://schemas.microsoft.com/office/drawing/2014/main" id="{BFFEC3E2-FEF3-014B-BC81-B5ADC28B8AEB}"/>
              </a:ext>
            </a:extLst>
          </p:cNvPr>
          <p:cNvSpPr/>
          <p:nvPr/>
        </p:nvSpPr>
        <p:spPr>
          <a:xfrm>
            <a:off x="-11796" y="2497760"/>
            <a:ext cx="12192000" cy="2779632"/>
          </a:xfrm>
          <a:prstGeom prst="rect">
            <a:avLst/>
          </a:prstGeom>
          <a:solidFill>
            <a:srgbClr val="5DD345">
              <a:alpha val="5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semi transparent color box used as a style accent to the photo on the slide "/>
          <p:cNvPicPr>
            <a:picLocks noChangeAspect="1"/>
          </p:cNvPicPr>
          <p:nvPr/>
        </p:nvPicPr>
        <p:blipFill rotWithShape="1">
          <a:blip r:embed="rId3" cstate="screen">
            <a:alphaModFix amt="44000"/>
            <a:extLst>
              <a:ext uri="{BEBA8EAE-BF5A-486C-A8C5-ECC9F3942E4B}">
                <a14:imgProps xmlns:a14="http://schemas.microsoft.com/office/drawing/2010/main">
                  <a14:imgLayer r:embed="rId4">
                    <a14:imgEffect>
                      <a14:colorTemperature colorTemp="2551"/>
                    </a14:imgEffect>
                    <a14:imgEffect>
                      <a14:saturation sat="269000"/>
                    </a14:imgEffect>
                  </a14:imgLayer>
                </a14:imgProps>
              </a:ext>
              <a:ext uri="{28A0092B-C50C-407E-A947-70E740481C1C}">
                <a14:useLocalDpi xmlns:a14="http://schemas.microsoft.com/office/drawing/2010/main"/>
              </a:ext>
            </a:extLst>
          </a:blip>
          <a:srcRect l="4963" t="19181" r="26305" b="12748"/>
          <a:stretch/>
        </p:blipFill>
        <p:spPr>
          <a:xfrm flipV="1">
            <a:off x="838200" y="1656021"/>
            <a:ext cx="11353800" cy="4545991"/>
          </a:xfrm>
          <a:prstGeom prst="rect">
            <a:avLst/>
          </a:prstGeom>
          <a:effectLst/>
        </p:spPr>
      </p:pic>
      <p:sp>
        <p:nvSpPr>
          <p:cNvPr id="37" name="Rectangle 36">
            <a:extLst>
              <a:ext uri="{FF2B5EF4-FFF2-40B4-BE49-F238E27FC236}">
                <a16:creationId xmlns:a16="http://schemas.microsoft.com/office/drawing/2014/main" id="{A157A53A-F535-374E-87DE-30E8D0601740}"/>
              </a:ext>
            </a:extLst>
          </p:cNvPr>
          <p:cNvSpPr/>
          <p:nvPr/>
        </p:nvSpPr>
        <p:spPr>
          <a:xfrm>
            <a:off x="131722" y="3478144"/>
            <a:ext cx="1396536" cy="615553"/>
          </a:xfrm>
          <a:prstGeom prst="rect">
            <a:avLst/>
          </a:prstGeom>
          <a:effectLst>
            <a:outerShdw blurRad="63500" sx="102000" sy="102000" algn="ctr" rotWithShape="0">
              <a:prstClr val="black">
                <a:alpha val="40000"/>
              </a:prstClr>
            </a:outerShdw>
          </a:effectLst>
        </p:spPr>
        <p:txBody>
          <a:bodyPr wrap="none">
            <a:spAutoFit/>
          </a:bodyPr>
          <a:lstStyle/>
          <a:p>
            <a:r>
              <a:rPr lang="en-US" sz="3400" b="1" dirty="0">
                <a:solidFill>
                  <a:schemeClr val="bg1"/>
                </a:solidFill>
              </a:rPr>
              <a:t>Blind</a:t>
            </a:r>
            <a:r>
              <a:rPr lang="en-US" sz="3400" b="1" dirty="0"/>
              <a:t> </a:t>
            </a:r>
          </a:p>
        </p:txBody>
      </p:sp>
      <p:sp>
        <p:nvSpPr>
          <p:cNvPr id="42" name="Parallelogram 41" descr="White line accent - separating workspace from shared printer in common area">
            <a:extLst>
              <a:ext uri="{FF2B5EF4-FFF2-40B4-BE49-F238E27FC236}">
                <a16:creationId xmlns:a16="http://schemas.microsoft.com/office/drawing/2014/main" id="{67DB9AAA-013B-DE4C-94C5-D23D3830B8BE}"/>
              </a:ext>
            </a:extLst>
          </p:cNvPr>
          <p:cNvSpPr/>
          <p:nvPr/>
        </p:nvSpPr>
        <p:spPr>
          <a:xfrm>
            <a:off x="4075900" y="1623036"/>
            <a:ext cx="1306126" cy="4578980"/>
          </a:xfrm>
          <a:prstGeom prst="parallelogram">
            <a:avLst>
              <a:gd name="adj" fmla="val 76769"/>
            </a:avLst>
          </a:prstGeom>
          <a:solidFill>
            <a:srgbClr val="FFFFFF">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a:extLst>
              <a:ext uri="{FF2B5EF4-FFF2-40B4-BE49-F238E27FC236}">
                <a16:creationId xmlns:a16="http://schemas.microsoft.com/office/drawing/2014/main" id="{E26195E5-EF72-1E49-9EC6-623235F5ADFC}"/>
              </a:ext>
            </a:extLst>
          </p:cNvPr>
          <p:cNvSpPr txBox="1"/>
          <p:nvPr/>
        </p:nvSpPr>
        <p:spPr>
          <a:xfrm>
            <a:off x="2472871" y="1902947"/>
            <a:ext cx="2504337" cy="371862"/>
          </a:xfrm>
          <a:prstGeom prst="rect">
            <a:avLst/>
          </a:prstGeom>
          <a:noFill/>
        </p:spPr>
        <p:txBody>
          <a:bodyPr wrap="square" rtlCol="0">
            <a:spAutoFit/>
          </a:bodyPr>
          <a:lstStyle/>
          <a:p>
            <a:pPr algn="ctr">
              <a:lnSpc>
                <a:spcPct val="90000"/>
              </a:lnSpc>
            </a:pPr>
            <a:r>
              <a:rPr lang="en-US" sz="2000" b="1" dirty="0">
                <a:solidFill>
                  <a:srgbClr val="323232"/>
                </a:solidFill>
              </a:rPr>
              <a:t>Workspace</a:t>
            </a:r>
            <a:endParaRPr lang="en-US" sz="2000" dirty="0">
              <a:solidFill>
                <a:srgbClr val="323232"/>
              </a:solidFill>
            </a:endParaRPr>
          </a:p>
        </p:txBody>
      </p:sp>
      <p:sp>
        <p:nvSpPr>
          <p:cNvPr id="41" name="TextBox 40">
            <a:extLst>
              <a:ext uri="{FF2B5EF4-FFF2-40B4-BE49-F238E27FC236}">
                <a16:creationId xmlns:a16="http://schemas.microsoft.com/office/drawing/2014/main" id="{673A76DB-2E37-6449-AB6C-CEA063EB636E}"/>
              </a:ext>
            </a:extLst>
          </p:cNvPr>
          <p:cNvSpPr txBox="1"/>
          <p:nvPr/>
        </p:nvSpPr>
        <p:spPr>
          <a:xfrm>
            <a:off x="4877668" y="1884208"/>
            <a:ext cx="6259727" cy="369332"/>
          </a:xfrm>
          <a:prstGeom prst="rect">
            <a:avLst/>
          </a:prstGeom>
          <a:noFill/>
        </p:spPr>
        <p:txBody>
          <a:bodyPr wrap="square" rtlCol="0">
            <a:spAutoFit/>
          </a:bodyPr>
          <a:lstStyle/>
          <a:p>
            <a:pPr algn="ctr">
              <a:lnSpc>
                <a:spcPct val="90000"/>
              </a:lnSpc>
            </a:pPr>
            <a:r>
              <a:rPr lang="en-US" sz="2000" b="1" dirty="0">
                <a:solidFill>
                  <a:srgbClr val="323232"/>
                </a:solidFill>
              </a:rPr>
              <a:t>Shared Printer in Common Area</a:t>
            </a:r>
            <a:endParaRPr lang="en-US" sz="2000" dirty="0">
              <a:solidFill>
                <a:srgbClr val="323232"/>
              </a:solidFill>
            </a:endParaRPr>
          </a:p>
        </p:txBody>
      </p:sp>
      <p:pic>
        <p:nvPicPr>
          <p:cNvPr id="44" name="Picture 43" descr="Technology icon">
            <a:extLst>
              <a:ext uri="{FF2B5EF4-FFF2-40B4-BE49-F238E27FC236}">
                <a16:creationId xmlns:a16="http://schemas.microsoft.com/office/drawing/2014/main" id="{037CB970-941B-D442-A80A-9A97DE15C1F4}"/>
              </a:ext>
            </a:extLst>
          </p:cNvPr>
          <p:cNvPicPr>
            <a:picLocks noChangeAspect="1"/>
          </p:cNvPicPr>
          <p:nvPr/>
        </p:nvPicPr>
        <p:blipFill>
          <a:blip r:embed="rId5"/>
          <a:stretch>
            <a:fillRect/>
          </a:stretch>
        </p:blipFill>
        <p:spPr>
          <a:xfrm>
            <a:off x="10678831" y="1081298"/>
            <a:ext cx="1390503" cy="1379379"/>
          </a:xfrm>
          <a:prstGeom prst="rect">
            <a:avLst/>
          </a:prstGeom>
        </p:spPr>
      </p:pic>
      <p:grpSp>
        <p:nvGrpSpPr>
          <p:cNvPr id="46" name="Group 45" descr="Home computer showing screen reader symbol, JAWS logo and headphones">
            <a:extLst>
              <a:ext uri="{FF2B5EF4-FFF2-40B4-BE49-F238E27FC236}">
                <a16:creationId xmlns:a16="http://schemas.microsoft.com/office/drawing/2014/main" id="{9C2867EC-C157-6347-A834-E6F8550F5FFE}"/>
              </a:ext>
            </a:extLst>
          </p:cNvPr>
          <p:cNvGrpSpPr/>
          <p:nvPr/>
        </p:nvGrpSpPr>
        <p:grpSpPr>
          <a:xfrm>
            <a:off x="1360449" y="2701024"/>
            <a:ext cx="3201886" cy="2071166"/>
            <a:chOff x="2779579" y="2081262"/>
            <a:chExt cx="1962533" cy="1269481"/>
          </a:xfrm>
        </p:grpSpPr>
        <p:grpSp>
          <p:nvGrpSpPr>
            <p:cNvPr id="47" name="Group 46">
              <a:extLst>
                <a:ext uri="{FF2B5EF4-FFF2-40B4-BE49-F238E27FC236}">
                  <a16:creationId xmlns:a16="http://schemas.microsoft.com/office/drawing/2014/main" id="{A72B4D5F-9725-574E-A5ED-356B9E89F85C}"/>
                </a:ext>
              </a:extLst>
            </p:cNvPr>
            <p:cNvGrpSpPr/>
            <p:nvPr/>
          </p:nvGrpSpPr>
          <p:grpSpPr>
            <a:xfrm>
              <a:off x="2988110" y="2161101"/>
              <a:ext cx="1300902" cy="1105594"/>
              <a:chOff x="2721630" y="2177102"/>
              <a:chExt cx="2071876" cy="1760819"/>
            </a:xfrm>
          </p:grpSpPr>
          <p:pic>
            <p:nvPicPr>
              <p:cNvPr id="52" name="Picture 51" descr="Laptop">
                <a:extLst>
                  <a:ext uri="{FF2B5EF4-FFF2-40B4-BE49-F238E27FC236}">
                    <a16:creationId xmlns:a16="http://schemas.microsoft.com/office/drawing/2014/main" id="{E627BB76-CDB6-444C-9E91-B75CDBCBA262}"/>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3032687" y="2177102"/>
                <a:ext cx="1760819" cy="1760819"/>
              </a:xfrm>
              <a:prstGeom prst="rect">
                <a:avLst/>
              </a:prstGeom>
            </p:spPr>
          </p:pic>
          <p:pic>
            <p:nvPicPr>
              <p:cNvPr id="55" name="Picture 54" descr="Display Screen on laptop">
                <a:extLst>
                  <a:ext uri="{FF2B5EF4-FFF2-40B4-BE49-F238E27FC236}">
                    <a16:creationId xmlns:a16="http://schemas.microsoft.com/office/drawing/2014/main" id="{8086FE05-B679-B840-BE8A-F2CF9F8A6CBB}"/>
                  </a:ext>
                </a:extLst>
              </p:cNvPr>
              <p:cNvPicPr>
                <a:picLocks noChangeAspect="1"/>
              </p:cNvPicPr>
              <p:nvPr/>
            </p:nvPicPr>
            <p:blipFill rotWithShape="1">
              <a:blip r:embed="rId7" cstate="hqprint">
                <a:extLst>
                  <a:ext uri="{28A0092B-C50C-407E-A947-70E740481C1C}">
                    <a14:useLocalDpi xmlns:a14="http://schemas.microsoft.com/office/drawing/2010/main"/>
                  </a:ext>
                </a:extLst>
              </a:blip>
              <a:srcRect l="22871" t="21679" r="22846" b="28938"/>
              <a:stretch/>
            </p:blipFill>
            <p:spPr>
              <a:xfrm>
                <a:off x="3283764" y="2449150"/>
                <a:ext cx="1255397" cy="838391"/>
              </a:xfrm>
              <a:prstGeom prst="rect">
                <a:avLst/>
              </a:prstGeom>
            </p:spPr>
          </p:pic>
          <p:pic>
            <p:nvPicPr>
              <p:cNvPr id="56" name="Picture 55" descr="Headphones">
                <a:extLst>
                  <a:ext uri="{FF2B5EF4-FFF2-40B4-BE49-F238E27FC236}">
                    <a16:creationId xmlns:a16="http://schemas.microsoft.com/office/drawing/2014/main" id="{873C9D6B-901B-5148-9FA4-E99F9F9ABBE1}"/>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rot="20871283">
                <a:off x="2721630" y="2711185"/>
                <a:ext cx="710171" cy="710171"/>
              </a:xfrm>
              <a:prstGeom prst="rect">
                <a:avLst/>
              </a:prstGeom>
            </p:spPr>
          </p:pic>
        </p:grpSp>
        <p:pic>
          <p:nvPicPr>
            <p:cNvPr id="48" name="Picture 47" descr="JAWS for Windows Logo">
              <a:extLst>
                <a:ext uri="{FF2B5EF4-FFF2-40B4-BE49-F238E27FC236}">
                  <a16:creationId xmlns:a16="http://schemas.microsoft.com/office/drawing/2014/main" id="{1A720221-6EDF-D843-979F-052114451204}"/>
                </a:ext>
              </a:extLst>
            </p:cNvPr>
            <p:cNvPicPr>
              <a:picLocks noChangeAspect="1"/>
            </p:cNvPicPr>
            <p:nvPr/>
          </p:nvPicPr>
          <p:blipFill rotWithShape="1">
            <a:blip r:embed="rId9">
              <a:extLst>
                <a:ext uri="{BEBA8EAE-BF5A-486C-A8C5-ECC9F3942E4B}">
                  <a14:imgProps xmlns:a14="http://schemas.microsoft.com/office/drawing/2010/main">
                    <a14:imgLayer r:embed="rId10">
                      <a14:imgEffect>
                        <a14:brightnessContrast bright="100000" contrast="40000"/>
                      </a14:imgEffect>
                    </a14:imgLayer>
                  </a14:imgProps>
                </a:ext>
              </a:extLst>
            </a:blip>
            <a:srcRect r="44128"/>
            <a:stretch/>
          </p:blipFill>
          <p:spPr>
            <a:xfrm>
              <a:off x="4147297" y="2556918"/>
              <a:ext cx="557330" cy="350235"/>
            </a:xfrm>
            <a:prstGeom prst="rect">
              <a:avLst/>
            </a:prstGeom>
            <a:effectLst>
              <a:outerShdw blurRad="63500" sx="102000" sy="102000" algn="ctr" rotWithShape="0">
                <a:prstClr val="black">
                  <a:alpha val="40000"/>
                </a:prstClr>
              </a:outerShdw>
            </a:effectLst>
          </p:spPr>
        </p:pic>
        <p:pic>
          <p:nvPicPr>
            <p:cNvPr id="49" name="Picture 48" descr="Screen reader icon">
              <a:extLst>
                <a:ext uri="{FF2B5EF4-FFF2-40B4-BE49-F238E27FC236}">
                  <a16:creationId xmlns:a16="http://schemas.microsoft.com/office/drawing/2014/main" id="{3D0075D8-27BA-2944-A025-52AA332381D1}"/>
                </a:ext>
              </a:extLst>
            </p:cNvPr>
            <p:cNvPicPr>
              <a:picLocks noChangeAspect="1"/>
            </p:cNvPicPr>
            <p:nvPr/>
          </p:nvPicPr>
          <p:blipFill>
            <a:blip r:embed="rId11"/>
            <a:stretch>
              <a:fillRect/>
            </a:stretch>
          </p:blipFill>
          <p:spPr>
            <a:xfrm>
              <a:off x="4160620" y="2081262"/>
              <a:ext cx="581492" cy="581492"/>
            </a:xfrm>
            <a:prstGeom prst="rect">
              <a:avLst/>
            </a:prstGeom>
          </p:spPr>
        </p:pic>
        <p:sp>
          <p:nvSpPr>
            <p:cNvPr id="50" name="TextBox 49">
              <a:extLst>
                <a:ext uri="{FF2B5EF4-FFF2-40B4-BE49-F238E27FC236}">
                  <a16:creationId xmlns:a16="http://schemas.microsoft.com/office/drawing/2014/main" id="{7E175170-EAB0-1D46-85EC-8C2963B4C051}"/>
                </a:ext>
              </a:extLst>
            </p:cNvPr>
            <p:cNvSpPr txBox="1"/>
            <p:nvPr/>
          </p:nvSpPr>
          <p:spPr>
            <a:xfrm>
              <a:off x="2779579" y="3141346"/>
              <a:ext cx="1944245" cy="209397"/>
            </a:xfrm>
            <a:prstGeom prst="rect">
              <a:avLst/>
            </a:prstGeom>
            <a:noFill/>
          </p:spPr>
          <p:txBody>
            <a:bodyPr wrap="square" rtlCol="0">
              <a:spAutoFit/>
            </a:bodyPr>
            <a:lstStyle/>
            <a:p>
              <a:pPr algn="ctr">
                <a:lnSpc>
                  <a:spcPct val="90000"/>
                </a:lnSpc>
              </a:pPr>
              <a:r>
                <a:rPr lang="en-US" b="1" dirty="0">
                  <a:solidFill>
                    <a:srgbClr val="323232"/>
                  </a:solidFill>
                </a:rPr>
                <a:t>Personal Computer</a:t>
              </a:r>
              <a:endParaRPr lang="en-US" dirty="0">
                <a:solidFill>
                  <a:srgbClr val="323232"/>
                </a:solidFill>
              </a:endParaRPr>
            </a:p>
          </p:txBody>
        </p:sp>
      </p:grpSp>
      <p:grpSp>
        <p:nvGrpSpPr>
          <p:cNvPr id="23" name="Group 22" descr="Mobile device with screen reader icon">
            <a:extLst>
              <a:ext uri="{FF2B5EF4-FFF2-40B4-BE49-F238E27FC236}">
                <a16:creationId xmlns:a16="http://schemas.microsoft.com/office/drawing/2014/main" id="{1E0D5E7C-948F-144C-91CE-F55A719154F2}"/>
              </a:ext>
            </a:extLst>
          </p:cNvPr>
          <p:cNvGrpSpPr/>
          <p:nvPr/>
        </p:nvGrpSpPr>
        <p:grpSpPr>
          <a:xfrm>
            <a:off x="4276072" y="2288668"/>
            <a:ext cx="2137536" cy="1370008"/>
            <a:chOff x="4758197" y="2188918"/>
            <a:chExt cx="2137536" cy="1370008"/>
          </a:xfrm>
        </p:grpSpPr>
        <p:pic>
          <p:nvPicPr>
            <p:cNvPr id="22" name="Picture 21" descr="Mobile phone ">
              <a:extLst>
                <a:ext uri="{FF2B5EF4-FFF2-40B4-BE49-F238E27FC236}">
                  <a16:creationId xmlns:a16="http://schemas.microsoft.com/office/drawing/2014/main" id="{D98F0FD0-5407-A343-8280-5815165F5A64}"/>
                </a:ext>
              </a:extLst>
            </p:cNvPr>
            <p:cNvPicPr>
              <a:picLocks noChangeAspect="1"/>
            </p:cNvPicPr>
            <p:nvPr/>
          </p:nvPicPr>
          <p:blipFill>
            <a:blip r:embed="rId12" cstate="hqprint">
              <a:extLst>
                <a:ext uri="{28A0092B-C50C-407E-A947-70E740481C1C}">
                  <a14:useLocalDpi xmlns:a14="http://schemas.microsoft.com/office/drawing/2010/main"/>
                </a:ext>
              </a:extLst>
            </a:blip>
            <a:stretch>
              <a:fillRect/>
            </a:stretch>
          </p:blipFill>
          <p:spPr>
            <a:xfrm rot="738368">
              <a:off x="5147322" y="2188918"/>
              <a:ext cx="1171992" cy="1171992"/>
            </a:xfrm>
            <a:prstGeom prst="rect">
              <a:avLst/>
            </a:prstGeom>
          </p:spPr>
        </p:pic>
        <p:sp>
          <p:nvSpPr>
            <p:cNvPr id="59" name="TextBox 58">
              <a:extLst>
                <a:ext uri="{FF2B5EF4-FFF2-40B4-BE49-F238E27FC236}">
                  <a16:creationId xmlns:a16="http://schemas.microsoft.com/office/drawing/2014/main" id="{0928AA34-F9A7-554C-A3E6-7FF4D1A4392B}"/>
                </a:ext>
              </a:extLst>
            </p:cNvPr>
            <p:cNvSpPr txBox="1"/>
            <p:nvPr/>
          </p:nvSpPr>
          <p:spPr>
            <a:xfrm>
              <a:off x="4758197" y="3217294"/>
              <a:ext cx="2137536" cy="341632"/>
            </a:xfrm>
            <a:prstGeom prst="rect">
              <a:avLst/>
            </a:prstGeom>
            <a:noFill/>
          </p:spPr>
          <p:txBody>
            <a:bodyPr wrap="square" rtlCol="0">
              <a:spAutoFit/>
            </a:bodyPr>
            <a:lstStyle/>
            <a:p>
              <a:pPr algn="ctr">
                <a:lnSpc>
                  <a:spcPct val="90000"/>
                </a:lnSpc>
              </a:pPr>
              <a:r>
                <a:rPr lang="en-US" b="1" dirty="0">
                  <a:solidFill>
                    <a:srgbClr val="323232"/>
                  </a:solidFill>
                </a:rPr>
                <a:t>Mobile Devices</a:t>
              </a:r>
              <a:endParaRPr lang="en-US" dirty="0">
                <a:solidFill>
                  <a:srgbClr val="323232"/>
                </a:solidFill>
              </a:endParaRPr>
            </a:p>
          </p:txBody>
        </p:sp>
        <p:pic>
          <p:nvPicPr>
            <p:cNvPr id="60" name="Picture 59" descr="Screen reader icon">
              <a:extLst>
                <a:ext uri="{FF2B5EF4-FFF2-40B4-BE49-F238E27FC236}">
                  <a16:creationId xmlns:a16="http://schemas.microsoft.com/office/drawing/2014/main" id="{0442FC27-FCAF-924B-B0C2-859E3744284B}"/>
                </a:ext>
              </a:extLst>
            </p:cNvPr>
            <p:cNvPicPr>
              <a:picLocks noChangeAspect="1"/>
            </p:cNvPicPr>
            <p:nvPr/>
          </p:nvPicPr>
          <p:blipFill>
            <a:blip r:embed="rId11"/>
            <a:stretch>
              <a:fillRect/>
            </a:stretch>
          </p:blipFill>
          <p:spPr>
            <a:xfrm>
              <a:off x="5885345" y="2372716"/>
              <a:ext cx="948708" cy="948708"/>
            </a:xfrm>
            <a:prstGeom prst="rect">
              <a:avLst/>
            </a:prstGeom>
          </p:spPr>
        </p:pic>
      </p:grpSp>
      <p:grpSp>
        <p:nvGrpSpPr>
          <p:cNvPr id="24" name="Group 23" descr="Right-facing arrow with label &quot;Accessible Printer&quot; and Accessible Printer showing Braille instructions, display screen, headphones, screen reader icon, EZ Access keypad and optional QWERTY keyboard">
            <a:extLst>
              <a:ext uri="{FF2B5EF4-FFF2-40B4-BE49-F238E27FC236}">
                <a16:creationId xmlns:a16="http://schemas.microsoft.com/office/drawing/2014/main" id="{5BF669FB-CA66-8E42-96B2-C4993E9D3AE2}"/>
              </a:ext>
            </a:extLst>
          </p:cNvPr>
          <p:cNvGrpSpPr/>
          <p:nvPr/>
        </p:nvGrpSpPr>
        <p:grpSpPr>
          <a:xfrm>
            <a:off x="3996957" y="2665595"/>
            <a:ext cx="8172866" cy="2780753"/>
            <a:chOff x="3996957" y="2665595"/>
            <a:chExt cx="8172866" cy="2780753"/>
          </a:xfrm>
        </p:grpSpPr>
        <p:grpSp>
          <p:nvGrpSpPr>
            <p:cNvPr id="21" name="Group 20">
              <a:extLst>
                <a:ext uri="{FF2B5EF4-FFF2-40B4-BE49-F238E27FC236}">
                  <a16:creationId xmlns:a16="http://schemas.microsoft.com/office/drawing/2014/main" id="{E0ABB20C-80CC-A24E-A248-DAA2D9E31935}"/>
                </a:ext>
              </a:extLst>
            </p:cNvPr>
            <p:cNvGrpSpPr/>
            <p:nvPr/>
          </p:nvGrpSpPr>
          <p:grpSpPr>
            <a:xfrm>
              <a:off x="3996957" y="2665595"/>
              <a:ext cx="8172866" cy="2780753"/>
              <a:chOff x="3996957" y="2665595"/>
              <a:chExt cx="8172866" cy="2780753"/>
            </a:xfrm>
          </p:grpSpPr>
          <p:sp>
            <p:nvSpPr>
              <p:cNvPr id="63" name="Right Arrow 62">
                <a:extLst>
                  <a:ext uri="{FF2B5EF4-FFF2-40B4-BE49-F238E27FC236}">
                    <a16:creationId xmlns:a16="http://schemas.microsoft.com/office/drawing/2014/main" id="{A29BF96D-5701-5C42-A067-4E6114C693C8}"/>
                  </a:ext>
                </a:extLst>
              </p:cNvPr>
              <p:cNvSpPr/>
              <p:nvPr/>
            </p:nvSpPr>
            <p:spPr>
              <a:xfrm>
                <a:off x="4364424" y="3617254"/>
                <a:ext cx="3160852" cy="640499"/>
              </a:xfrm>
              <a:prstGeom prst="rightArrow">
                <a:avLst>
                  <a:gd name="adj1" fmla="val 54680"/>
                  <a:gd name="adj2" fmla="val 50000"/>
                </a:avLst>
              </a:prstGeom>
              <a:gradFill flip="none" rotWithShape="1">
                <a:gsLst>
                  <a:gs pos="54000">
                    <a:srgbClr val="FFFFFF"/>
                  </a:gs>
                  <a:gs pos="0">
                    <a:schemeClr val="bg1">
                      <a:alpha val="0"/>
                    </a:schemeClr>
                  </a:gs>
                  <a:gs pos="100000">
                    <a:schemeClr val="bg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323232"/>
                    </a:solidFill>
                  </a:rPr>
                  <a:t>Accessible Printer</a:t>
                </a:r>
              </a:p>
            </p:txBody>
          </p:sp>
          <p:sp>
            <p:nvSpPr>
              <p:cNvPr id="62" name="TextBox 61">
                <a:extLst>
                  <a:ext uri="{FF2B5EF4-FFF2-40B4-BE49-F238E27FC236}">
                    <a16:creationId xmlns:a16="http://schemas.microsoft.com/office/drawing/2014/main" id="{618F4FDC-3EE1-F846-A244-83DF9AD2DC17}"/>
                  </a:ext>
                </a:extLst>
              </p:cNvPr>
              <p:cNvSpPr txBox="1"/>
              <p:nvPr/>
            </p:nvSpPr>
            <p:spPr>
              <a:xfrm>
                <a:off x="3996957" y="4402666"/>
                <a:ext cx="3546539" cy="840230"/>
              </a:xfrm>
              <a:prstGeom prst="rect">
                <a:avLst/>
              </a:prstGeom>
              <a:noFill/>
            </p:spPr>
            <p:txBody>
              <a:bodyPr wrap="square" rtlCol="0">
                <a:spAutoFit/>
              </a:bodyPr>
              <a:lstStyle/>
              <a:p>
                <a:pPr algn="ctr">
                  <a:lnSpc>
                    <a:spcPct val="90000"/>
                  </a:lnSpc>
                </a:pPr>
                <a:r>
                  <a:rPr lang="en-US" b="1" dirty="0">
                    <a:solidFill>
                      <a:srgbClr val="323232"/>
                    </a:solidFill>
                  </a:rPr>
                  <a:t>Printer – </a:t>
                </a:r>
                <a:r>
                  <a:rPr lang="en-US" dirty="0">
                    <a:solidFill>
                      <a:srgbClr val="323232"/>
                    </a:solidFill>
                  </a:rPr>
                  <a:t>Braille, </a:t>
                </a:r>
                <a:br>
                  <a:rPr lang="en-US" dirty="0">
                    <a:solidFill>
                      <a:srgbClr val="323232"/>
                    </a:solidFill>
                  </a:rPr>
                </a:br>
                <a:r>
                  <a:rPr lang="en-US" dirty="0">
                    <a:solidFill>
                      <a:srgbClr val="323232"/>
                    </a:solidFill>
                  </a:rPr>
                  <a:t>Audio Jack/Volume, Screen Reader, Keypad, Focus Indicator</a:t>
                </a:r>
              </a:p>
            </p:txBody>
          </p:sp>
          <p:pic>
            <p:nvPicPr>
              <p:cNvPr id="19" name="Picture 18" descr="Printer body">
                <a:extLst>
                  <a:ext uri="{FF2B5EF4-FFF2-40B4-BE49-F238E27FC236}">
                    <a16:creationId xmlns:a16="http://schemas.microsoft.com/office/drawing/2014/main" id="{42590AD5-0E40-4242-A031-7EAA5DF46CEF}"/>
                  </a:ext>
                </a:extLst>
              </p:cNvPr>
              <p:cNvPicPr>
                <a:picLocks noChangeAspect="1"/>
              </p:cNvPicPr>
              <p:nvPr/>
            </p:nvPicPr>
            <p:blipFill rotWithShape="1">
              <a:blip r:embed="rId13"/>
              <a:srcRect t="46994" r="19428"/>
              <a:stretch/>
            </p:blipFill>
            <p:spPr>
              <a:xfrm>
                <a:off x="9840817" y="3930380"/>
                <a:ext cx="2329006" cy="1515968"/>
              </a:xfrm>
              <a:prstGeom prst="rect">
                <a:avLst/>
              </a:prstGeom>
            </p:spPr>
          </p:pic>
          <p:pic>
            <p:nvPicPr>
              <p:cNvPr id="8" name="Picture 7" descr="Multifunction printer">
                <a:extLst>
                  <a:ext uri="{FF2B5EF4-FFF2-40B4-BE49-F238E27FC236}">
                    <a16:creationId xmlns:a16="http://schemas.microsoft.com/office/drawing/2014/main" id="{9F106378-8FC9-EA4B-BC14-40BED21C9027}"/>
                  </a:ext>
                </a:extLst>
              </p:cNvPr>
              <p:cNvPicPr>
                <a:picLocks noChangeAspect="1"/>
              </p:cNvPicPr>
              <p:nvPr/>
            </p:nvPicPr>
            <p:blipFill rotWithShape="1">
              <a:blip r:embed="rId14">
                <a:extLst>
                  <a:ext uri="{BEBA8EAE-BF5A-486C-A8C5-ECC9F3942E4B}">
                    <a14:imgProps xmlns:a14="http://schemas.microsoft.com/office/drawing/2010/main">
                      <a14:imgLayer r:embed="rId15">
                        <a14:imgEffect>
                          <a14:sharpenSoften amount="50000"/>
                        </a14:imgEffect>
                        <a14:imgEffect>
                          <a14:brightnessContrast contrast="40000"/>
                        </a14:imgEffect>
                      </a14:imgLayer>
                    </a14:imgProps>
                  </a:ext>
                </a:extLst>
              </a:blip>
              <a:srcRect b="26682"/>
              <a:stretch/>
            </p:blipFill>
            <p:spPr>
              <a:xfrm>
                <a:off x="6713444" y="3031444"/>
                <a:ext cx="3603187" cy="2218399"/>
              </a:xfrm>
              <a:prstGeom prst="rect">
                <a:avLst/>
              </a:prstGeom>
            </p:spPr>
          </p:pic>
          <p:grpSp>
            <p:nvGrpSpPr>
              <p:cNvPr id="14" name="Group 13">
                <a:extLst>
                  <a:ext uri="{FF2B5EF4-FFF2-40B4-BE49-F238E27FC236}">
                    <a16:creationId xmlns:a16="http://schemas.microsoft.com/office/drawing/2014/main" id="{AF357EE2-EFD1-B249-B969-05E5F4E29BB7}"/>
                  </a:ext>
                </a:extLst>
              </p:cNvPr>
              <p:cNvGrpSpPr/>
              <p:nvPr/>
            </p:nvGrpSpPr>
            <p:grpSpPr>
              <a:xfrm>
                <a:off x="8249443" y="3582598"/>
                <a:ext cx="1105988" cy="824249"/>
                <a:chOff x="8729296" y="3109968"/>
                <a:chExt cx="1949535" cy="1268490"/>
              </a:xfrm>
            </p:grpSpPr>
            <p:pic>
              <p:nvPicPr>
                <p:cNvPr id="26" name="Picture 25" descr="Display screen printer">
                  <a:extLst>
                    <a:ext uri="{FF2B5EF4-FFF2-40B4-BE49-F238E27FC236}">
                      <a16:creationId xmlns:a16="http://schemas.microsoft.com/office/drawing/2014/main" id="{1D823591-B011-0641-B17C-7B2B49DF2AD1}"/>
                    </a:ext>
                  </a:extLst>
                </p:cNvPr>
                <p:cNvPicPr>
                  <a:picLocks noChangeAspect="1"/>
                </p:cNvPicPr>
                <p:nvPr/>
              </p:nvPicPr>
              <p:blipFill rotWithShape="1">
                <a:blip r:embed="rId16"/>
                <a:srcRect t="10064" r="9735" b="31204"/>
                <a:stretch/>
              </p:blipFill>
              <p:spPr>
                <a:xfrm>
                  <a:off x="8729296" y="3109968"/>
                  <a:ext cx="1949535" cy="1268490"/>
                </a:xfrm>
                <a:prstGeom prst="rect">
                  <a:avLst/>
                </a:prstGeom>
              </p:spPr>
            </p:pic>
            <p:pic>
              <p:nvPicPr>
                <p:cNvPr id="73" name="Picture 72" descr="display screen on printer">
                  <a:extLst>
                    <a:ext uri="{FF2B5EF4-FFF2-40B4-BE49-F238E27FC236}">
                      <a16:creationId xmlns:a16="http://schemas.microsoft.com/office/drawing/2014/main" id="{BA2EA812-6D87-FD48-AC44-D73A6B3DFB5E}"/>
                    </a:ext>
                  </a:extLst>
                </p:cNvPr>
                <p:cNvPicPr>
                  <a:picLocks noChangeAspect="1"/>
                </p:cNvPicPr>
                <p:nvPr/>
              </p:nvPicPr>
              <p:blipFill rotWithShape="1">
                <a:blip r:embed="rId7" cstate="hqprint">
                  <a:extLst>
                    <a:ext uri="{28A0092B-C50C-407E-A947-70E740481C1C}">
                      <a14:useLocalDpi xmlns:a14="http://schemas.microsoft.com/office/drawing/2010/main"/>
                    </a:ext>
                  </a:extLst>
                </a:blip>
                <a:srcRect l="22871" t="21679" r="22846" b="28938"/>
                <a:stretch/>
              </p:blipFill>
              <p:spPr>
                <a:xfrm>
                  <a:off x="8829283" y="3245631"/>
                  <a:ext cx="1690228" cy="949356"/>
                </a:xfrm>
                <a:prstGeom prst="rect">
                  <a:avLst/>
                </a:prstGeom>
              </p:spPr>
            </p:pic>
          </p:grpSp>
          <p:pic>
            <p:nvPicPr>
              <p:cNvPr id="31" name="Picture 30" descr="EZ Access keypad">
                <a:extLst>
                  <a:ext uri="{FF2B5EF4-FFF2-40B4-BE49-F238E27FC236}">
                    <a16:creationId xmlns:a16="http://schemas.microsoft.com/office/drawing/2014/main" id="{59507986-EBF1-E742-90FB-EC92ACE53AE9}"/>
                  </a:ext>
                </a:extLst>
              </p:cNvPr>
              <p:cNvPicPr>
                <a:picLocks noChangeAspect="1"/>
              </p:cNvPicPr>
              <p:nvPr/>
            </p:nvPicPr>
            <p:blipFill>
              <a:blip r:embed="rId17" cstate="hqprint">
                <a:extLst>
                  <a:ext uri="{28A0092B-C50C-407E-A947-70E740481C1C}">
                    <a14:useLocalDpi xmlns:a14="http://schemas.microsoft.com/office/drawing/2010/main"/>
                  </a:ext>
                </a:extLst>
              </a:blip>
              <a:stretch>
                <a:fillRect/>
              </a:stretch>
            </p:blipFill>
            <p:spPr>
              <a:xfrm rot="1174311">
                <a:off x="8251490" y="4272817"/>
                <a:ext cx="1336622" cy="701282"/>
              </a:xfrm>
              <a:prstGeom prst="rect">
                <a:avLst/>
              </a:prstGeom>
            </p:spPr>
          </p:pic>
          <p:pic>
            <p:nvPicPr>
              <p:cNvPr id="66" name="Picture 65" descr="QWERTY Keyboard">
                <a:extLst>
                  <a:ext uri="{FF2B5EF4-FFF2-40B4-BE49-F238E27FC236}">
                    <a16:creationId xmlns:a16="http://schemas.microsoft.com/office/drawing/2014/main" id="{46F017B4-56F0-4548-A0C3-B4A982971A05}"/>
                  </a:ext>
                </a:extLst>
              </p:cNvPr>
              <p:cNvPicPr>
                <a:picLocks noChangeAspect="1"/>
              </p:cNvPicPr>
              <p:nvPr/>
            </p:nvPicPr>
            <p:blipFill>
              <a:blip r:embed="rId18" cstate="print">
                <a:extLst>
                  <a:ext uri="{28A0092B-C50C-407E-A947-70E740481C1C}">
                    <a14:useLocalDpi xmlns:a14="http://schemas.microsoft.com/office/drawing/2010/main"/>
                  </a:ext>
                </a:extLst>
              </a:blip>
              <a:stretch>
                <a:fillRect/>
              </a:stretch>
            </p:blipFill>
            <p:spPr>
              <a:xfrm>
                <a:off x="8172642" y="4573491"/>
                <a:ext cx="1325670" cy="478628"/>
              </a:xfrm>
              <a:prstGeom prst="rect">
                <a:avLst/>
              </a:prstGeom>
            </p:spPr>
          </p:pic>
          <p:pic>
            <p:nvPicPr>
              <p:cNvPr id="71" name="Picture 70" descr="Screen Reader Icon">
                <a:extLst>
                  <a:ext uri="{FF2B5EF4-FFF2-40B4-BE49-F238E27FC236}">
                    <a16:creationId xmlns:a16="http://schemas.microsoft.com/office/drawing/2014/main" id="{B87B6517-233A-9047-8F76-569A4309AA15}"/>
                  </a:ext>
                </a:extLst>
              </p:cNvPr>
              <p:cNvPicPr>
                <a:picLocks noChangeAspect="1"/>
              </p:cNvPicPr>
              <p:nvPr/>
            </p:nvPicPr>
            <p:blipFill>
              <a:blip r:embed="rId11"/>
              <a:stretch>
                <a:fillRect/>
              </a:stretch>
            </p:blipFill>
            <p:spPr>
              <a:xfrm>
                <a:off x="10246239" y="2847070"/>
                <a:ext cx="1076798" cy="1076797"/>
              </a:xfrm>
              <a:prstGeom prst="rect">
                <a:avLst/>
              </a:prstGeom>
            </p:spPr>
          </p:pic>
          <p:pic>
            <p:nvPicPr>
              <p:cNvPr id="69" name="Picture 68" descr="Headphones">
                <a:extLst>
                  <a:ext uri="{FF2B5EF4-FFF2-40B4-BE49-F238E27FC236}">
                    <a16:creationId xmlns:a16="http://schemas.microsoft.com/office/drawing/2014/main" id="{83C7688F-9952-3040-AA8D-238FD96EF364}"/>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rot="20871283">
                <a:off x="7415128" y="2665595"/>
                <a:ext cx="983349" cy="983350"/>
              </a:xfrm>
              <a:prstGeom prst="rect">
                <a:avLst/>
              </a:prstGeom>
            </p:spPr>
          </p:pic>
          <p:pic>
            <p:nvPicPr>
              <p:cNvPr id="67" name="Picture 66" descr="Braille instructions">
                <a:extLst>
                  <a:ext uri="{FF2B5EF4-FFF2-40B4-BE49-F238E27FC236}">
                    <a16:creationId xmlns:a16="http://schemas.microsoft.com/office/drawing/2014/main" id="{F15593B1-13F7-A142-B586-114C9C99C102}"/>
                  </a:ext>
                </a:extLst>
              </p:cNvPr>
              <p:cNvPicPr>
                <a:picLocks noChangeAspect="1"/>
              </p:cNvPicPr>
              <p:nvPr/>
            </p:nvPicPr>
            <p:blipFill>
              <a:blip r:embed="rId19" cstate="print">
                <a:extLst>
                  <a:ext uri="{28A0092B-C50C-407E-A947-70E740481C1C}">
                    <a14:useLocalDpi xmlns:a14="http://schemas.microsoft.com/office/drawing/2010/main"/>
                  </a:ext>
                </a:extLst>
              </a:blip>
              <a:stretch>
                <a:fillRect/>
              </a:stretch>
            </p:blipFill>
            <p:spPr>
              <a:xfrm>
                <a:off x="9424777" y="4554283"/>
                <a:ext cx="743821" cy="743823"/>
              </a:xfrm>
              <a:prstGeom prst="rect">
                <a:avLst/>
              </a:prstGeom>
            </p:spPr>
          </p:pic>
        </p:grpSp>
        <p:sp>
          <p:nvSpPr>
            <p:cNvPr id="64" name="Rectangle 63">
              <a:extLst>
                <a:ext uri="{FF2B5EF4-FFF2-40B4-BE49-F238E27FC236}">
                  <a16:creationId xmlns:a16="http://schemas.microsoft.com/office/drawing/2014/main" id="{8A2B41CA-925F-694E-9786-213520AC481E}"/>
                </a:ext>
              </a:extLst>
            </p:cNvPr>
            <p:cNvSpPr/>
            <p:nvPr/>
          </p:nvSpPr>
          <p:spPr>
            <a:xfrm>
              <a:off x="8461885" y="3852049"/>
              <a:ext cx="344934" cy="258957"/>
            </a:xfrm>
            <a:prstGeom prst="rect">
              <a:avLst/>
            </a:prstGeom>
            <a:noFill/>
            <a:ln w="28575">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Slide Number Placeholder 5"/>
          <p:cNvSpPr>
            <a:spLocks noGrp="1"/>
          </p:cNvSpPr>
          <p:nvPr>
            <p:ph type="sldNum" sz="quarter" idx="4"/>
          </p:nvPr>
        </p:nvSpPr>
        <p:spPr>
          <a:xfrm>
            <a:off x="838200" y="6356350"/>
            <a:ext cx="2743200" cy="365125"/>
          </a:xfrm>
        </p:spPr>
        <p:txBody>
          <a:bodyPr/>
          <a:lstStyle/>
          <a:p>
            <a:fld id="{2030EA8A-DA75-3443-B9EE-A63E33F4F203}" type="slidenum">
              <a:rPr lang="en-US" smtClean="0"/>
              <a:pPr/>
              <a:t>17</a:t>
            </a:fld>
            <a:endParaRPr lang="en-US" dirty="0"/>
          </a:p>
        </p:txBody>
      </p:sp>
      <p:sp>
        <p:nvSpPr>
          <p:cNvPr id="2" name="Footer Placeholder 1"/>
          <p:cNvSpPr>
            <a:spLocks noGrp="1"/>
          </p:cNvSpPr>
          <p:nvPr>
            <p:ph type="ftr" sz="quarter" idx="3"/>
          </p:nvPr>
        </p:nvSpPr>
        <p:spPr>
          <a:xfrm>
            <a:off x="3742592" y="6356349"/>
            <a:ext cx="4706815" cy="365125"/>
          </a:xfrm>
        </p:spPr>
        <p:txBody>
          <a:bodyPr/>
          <a:lstStyle/>
          <a:p>
            <a:r>
              <a:rPr lang="en-US"/>
              <a:t>levelaccess.com   </a:t>
            </a:r>
            <a:r>
              <a:rPr lang="en-US" b="1"/>
              <a:t> </a:t>
            </a:r>
            <a:r>
              <a:rPr lang="en-US" b="1">
                <a:solidFill>
                  <a:srgbClr val="5CD344"/>
                </a:solidFill>
              </a:rPr>
              <a:t>|</a:t>
            </a:r>
            <a:r>
              <a:rPr lang="en-US" b="1">
                <a:solidFill>
                  <a:srgbClr val="00D81A"/>
                </a:solidFill>
              </a:rPr>
              <a:t> </a:t>
            </a:r>
            <a:r>
              <a:rPr lang="en-US" b="1"/>
              <a:t>   </a:t>
            </a:r>
            <a:r>
              <a:rPr lang="en-US"/>
              <a:t>(</a:t>
            </a:r>
            <a:r>
              <a:rPr lang="de-DE"/>
              <a:t>800) 899-9659    </a:t>
            </a:r>
            <a:r>
              <a:rPr lang="en-US" b="1">
                <a:solidFill>
                  <a:srgbClr val="5CD344"/>
                </a:solidFill>
              </a:rPr>
              <a:t>|</a:t>
            </a:r>
            <a:r>
              <a:rPr lang="en-US"/>
              <a:t>    info@levelaccess.com</a:t>
            </a:r>
            <a:endParaRPr lang="en-US" dirty="0"/>
          </a:p>
        </p:txBody>
      </p:sp>
    </p:spTree>
    <p:extLst>
      <p:ext uri="{BB962C8B-B14F-4D97-AF65-F5344CB8AC3E}">
        <p14:creationId xmlns:p14="http://schemas.microsoft.com/office/powerpoint/2010/main" val="2058914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fade">
                                      <p:cBhvr>
                                        <p:cTn id="7" dur="500"/>
                                        <p:tgtEl>
                                          <p:spTgt spid="4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fade">
                                      <p:cBhvr>
                                        <p:cTn id="11" dur="500"/>
                                        <p:tgtEl>
                                          <p:spTgt spid="23"/>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24"/>
                                        </p:tgtEl>
                                        <p:attrNameLst>
                                          <p:attrName>style.visibility</p:attrName>
                                        </p:attrNameLst>
                                      </p:cBhvr>
                                      <p:to>
                                        <p:strVal val="visible"/>
                                      </p:to>
                                    </p:set>
                                    <p:animEffect transition="in" filter="fade">
                                      <p:cBhvr>
                                        <p:cTn id="16"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838200" y="353800"/>
            <a:ext cx="10515600" cy="637198"/>
          </a:xfrm>
        </p:spPr>
        <p:txBody>
          <a:bodyPr/>
          <a:lstStyle/>
          <a:p>
            <a:r>
              <a:rPr lang="en-US" dirty="0"/>
              <a:t>Example #2: </a:t>
            </a:r>
            <a:r>
              <a:rPr lang="en-US" dirty="0">
                <a:latin typeface="Arial" panose="020B0604020202020204" pitchFamily="34" charset="0"/>
                <a:cs typeface="Arial" panose="020B0604020202020204" pitchFamily="34" charset="0"/>
              </a:rPr>
              <a:t>Low Vision Access to Printer</a:t>
            </a:r>
            <a:endParaRPr lang="en-US" dirty="0"/>
          </a:p>
        </p:txBody>
      </p:sp>
      <p:sp>
        <p:nvSpPr>
          <p:cNvPr id="5" name="Subtitle 4"/>
          <p:cNvSpPr>
            <a:spLocks noGrp="1"/>
          </p:cNvSpPr>
          <p:nvPr>
            <p:ph type="subTitle" idx="10"/>
          </p:nvPr>
        </p:nvSpPr>
        <p:spPr>
          <a:xfrm>
            <a:off x="838200" y="985838"/>
            <a:ext cx="10515600" cy="490811"/>
          </a:xfrm>
        </p:spPr>
        <p:txBody>
          <a:bodyPr>
            <a:normAutofit/>
          </a:bodyPr>
          <a:lstStyle/>
          <a:p>
            <a:r>
              <a:rPr lang="en-US" dirty="0"/>
              <a:t>Innovative Accessibility Design for Hardware with Closed Functionality </a:t>
            </a:r>
          </a:p>
        </p:txBody>
      </p:sp>
      <p:sp>
        <p:nvSpPr>
          <p:cNvPr id="35" name="Rectangle 34" descr="Purple box used as style accent under images on slide">
            <a:extLst>
              <a:ext uri="{FF2B5EF4-FFF2-40B4-BE49-F238E27FC236}">
                <a16:creationId xmlns:a16="http://schemas.microsoft.com/office/drawing/2014/main" id="{BFFEC3E2-FEF3-014B-BC81-B5ADC28B8AEB}"/>
              </a:ext>
            </a:extLst>
          </p:cNvPr>
          <p:cNvSpPr/>
          <p:nvPr/>
        </p:nvSpPr>
        <p:spPr>
          <a:xfrm>
            <a:off x="-11796" y="2497760"/>
            <a:ext cx="12192000" cy="2779632"/>
          </a:xfrm>
          <a:prstGeom prst="rect">
            <a:avLst/>
          </a:prstGeom>
          <a:solidFill>
            <a:srgbClr val="552C9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semi transparent color box used as a style accent to the photo on the slide "/>
          <p:cNvPicPr>
            <a:picLocks noChangeAspect="1"/>
          </p:cNvPicPr>
          <p:nvPr/>
        </p:nvPicPr>
        <p:blipFill rotWithShape="1">
          <a:blip r:embed="rId3" cstate="screen">
            <a:alphaModFix amt="44000"/>
            <a:extLst>
              <a:ext uri="{BEBA8EAE-BF5A-486C-A8C5-ECC9F3942E4B}">
                <a14:imgProps xmlns:a14="http://schemas.microsoft.com/office/drawing/2010/main">
                  <a14:imgLayer r:embed="rId4">
                    <a14:imgEffect>
                      <a14:colorTemperature colorTemp="2551"/>
                    </a14:imgEffect>
                    <a14:imgEffect>
                      <a14:saturation sat="269000"/>
                    </a14:imgEffect>
                  </a14:imgLayer>
                </a14:imgProps>
              </a:ext>
              <a:ext uri="{28A0092B-C50C-407E-A947-70E740481C1C}">
                <a14:useLocalDpi xmlns:a14="http://schemas.microsoft.com/office/drawing/2010/main"/>
              </a:ext>
            </a:extLst>
          </a:blip>
          <a:srcRect l="4963" t="19181" r="26305" b="12748"/>
          <a:stretch/>
        </p:blipFill>
        <p:spPr>
          <a:xfrm flipV="1">
            <a:off x="838200" y="1656021"/>
            <a:ext cx="11353800" cy="4545991"/>
          </a:xfrm>
          <a:prstGeom prst="rect">
            <a:avLst/>
          </a:prstGeom>
          <a:effectLst/>
        </p:spPr>
      </p:pic>
      <p:sp>
        <p:nvSpPr>
          <p:cNvPr id="37" name="Rectangle 36">
            <a:extLst>
              <a:ext uri="{FF2B5EF4-FFF2-40B4-BE49-F238E27FC236}">
                <a16:creationId xmlns:a16="http://schemas.microsoft.com/office/drawing/2014/main" id="{A157A53A-F535-374E-87DE-30E8D0601740}"/>
              </a:ext>
            </a:extLst>
          </p:cNvPr>
          <p:cNvSpPr/>
          <p:nvPr/>
        </p:nvSpPr>
        <p:spPr>
          <a:xfrm>
            <a:off x="31796" y="3270516"/>
            <a:ext cx="1606658" cy="1138773"/>
          </a:xfrm>
          <a:prstGeom prst="rect">
            <a:avLst/>
          </a:prstGeom>
          <a:effectLst>
            <a:outerShdw blurRad="63500" sx="102000" sy="102000" algn="ctr" rotWithShape="0">
              <a:prstClr val="black">
                <a:alpha val="40000"/>
              </a:prstClr>
            </a:outerShdw>
          </a:effectLst>
        </p:spPr>
        <p:txBody>
          <a:bodyPr wrap="none">
            <a:spAutoFit/>
          </a:bodyPr>
          <a:lstStyle/>
          <a:p>
            <a:pPr algn="r"/>
            <a:r>
              <a:rPr lang="en-US" sz="3400" b="1" dirty="0">
                <a:solidFill>
                  <a:schemeClr val="bg1"/>
                </a:solidFill>
              </a:rPr>
              <a:t>Low </a:t>
            </a:r>
          </a:p>
          <a:p>
            <a:pPr algn="r"/>
            <a:r>
              <a:rPr lang="en-US" sz="3400" b="1" dirty="0">
                <a:solidFill>
                  <a:schemeClr val="bg1"/>
                </a:solidFill>
              </a:rPr>
              <a:t>Vision</a:t>
            </a:r>
            <a:r>
              <a:rPr lang="en-US" sz="3400" b="1" dirty="0"/>
              <a:t> </a:t>
            </a:r>
          </a:p>
        </p:txBody>
      </p:sp>
      <p:sp>
        <p:nvSpPr>
          <p:cNvPr id="42" name="Parallelogram 41" descr="White line accent - separating workspace from shared printer in common area">
            <a:extLst>
              <a:ext uri="{FF2B5EF4-FFF2-40B4-BE49-F238E27FC236}">
                <a16:creationId xmlns:a16="http://schemas.microsoft.com/office/drawing/2014/main" id="{67DB9AAA-013B-DE4C-94C5-D23D3830B8BE}"/>
              </a:ext>
            </a:extLst>
          </p:cNvPr>
          <p:cNvSpPr/>
          <p:nvPr/>
        </p:nvSpPr>
        <p:spPr>
          <a:xfrm>
            <a:off x="4125775" y="1623036"/>
            <a:ext cx="1306126" cy="4578979"/>
          </a:xfrm>
          <a:prstGeom prst="parallelogram">
            <a:avLst>
              <a:gd name="adj" fmla="val 76769"/>
            </a:avLst>
          </a:prstGeom>
          <a:solidFill>
            <a:srgbClr val="FFFFFF">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a:extLst>
              <a:ext uri="{FF2B5EF4-FFF2-40B4-BE49-F238E27FC236}">
                <a16:creationId xmlns:a16="http://schemas.microsoft.com/office/drawing/2014/main" id="{FF87B276-E80C-E445-97E2-0B578C03985D}"/>
              </a:ext>
            </a:extLst>
          </p:cNvPr>
          <p:cNvSpPr txBox="1"/>
          <p:nvPr/>
        </p:nvSpPr>
        <p:spPr>
          <a:xfrm>
            <a:off x="2472871" y="1902947"/>
            <a:ext cx="2504337" cy="371862"/>
          </a:xfrm>
          <a:prstGeom prst="rect">
            <a:avLst/>
          </a:prstGeom>
          <a:noFill/>
        </p:spPr>
        <p:txBody>
          <a:bodyPr wrap="square" rtlCol="0">
            <a:spAutoFit/>
          </a:bodyPr>
          <a:lstStyle/>
          <a:p>
            <a:pPr algn="ctr">
              <a:lnSpc>
                <a:spcPct val="90000"/>
              </a:lnSpc>
            </a:pPr>
            <a:r>
              <a:rPr lang="en-US" sz="2000" b="1" dirty="0">
                <a:solidFill>
                  <a:srgbClr val="323232"/>
                </a:solidFill>
              </a:rPr>
              <a:t>Workspace</a:t>
            </a:r>
            <a:endParaRPr lang="en-US" sz="2000" dirty="0">
              <a:solidFill>
                <a:srgbClr val="323232"/>
              </a:solidFill>
            </a:endParaRPr>
          </a:p>
        </p:txBody>
      </p:sp>
      <p:sp>
        <p:nvSpPr>
          <p:cNvPr id="41" name="TextBox 40">
            <a:extLst>
              <a:ext uri="{FF2B5EF4-FFF2-40B4-BE49-F238E27FC236}">
                <a16:creationId xmlns:a16="http://schemas.microsoft.com/office/drawing/2014/main" id="{673A76DB-2E37-6449-AB6C-CEA063EB636E}"/>
              </a:ext>
            </a:extLst>
          </p:cNvPr>
          <p:cNvSpPr txBox="1"/>
          <p:nvPr/>
        </p:nvSpPr>
        <p:spPr>
          <a:xfrm>
            <a:off x="4877668" y="1884208"/>
            <a:ext cx="6259727" cy="369332"/>
          </a:xfrm>
          <a:prstGeom prst="rect">
            <a:avLst/>
          </a:prstGeom>
          <a:noFill/>
        </p:spPr>
        <p:txBody>
          <a:bodyPr wrap="square" rtlCol="0">
            <a:spAutoFit/>
          </a:bodyPr>
          <a:lstStyle/>
          <a:p>
            <a:pPr algn="ctr">
              <a:lnSpc>
                <a:spcPct val="90000"/>
              </a:lnSpc>
            </a:pPr>
            <a:r>
              <a:rPr lang="en-US" sz="2000" b="1" dirty="0">
                <a:solidFill>
                  <a:srgbClr val="323232"/>
                </a:solidFill>
              </a:rPr>
              <a:t>Shared Printer in Common Area</a:t>
            </a:r>
            <a:endParaRPr lang="en-US" sz="2000" dirty="0">
              <a:solidFill>
                <a:srgbClr val="323232"/>
              </a:solidFill>
            </a:endParaRPr>
          </a:p>
        </p:txBody>
      </p:sp>
      <p:pic>
        <p:nvPicPr>
          <p:cNvPr id="80" name="Picture 79" descr="Technology icon">
            <a:extLst>
              <a:ext uri="{FF2B5EF4-FFF2-40B4-BE49-F238E27FC236}">
                <a16:creationId xmlns:a16="http://schemas.microsoft.com/office/drawing/2014/main" id="{5FD9F809-5501-CA4B-B5EF-EA1A481B013D}"/>
              </a:ext>
            </a:extLst>
          </p:cNvPr>
          <p:cNvPicPr>
            <a:picLocks noChangeAspect="1"/>
          </p:cNvPicPr>
          <p:nvPr/>
        </p:nvPicPr>
        <p:blipFill>
          <a:blip r:embed="rId5"/>
          <a:stretch>
            <a:fillRect/>
          </a:stretch>
        </p:blipFill>
        <p:spPr>
          <a:xfrm>
            <a:off x="10678831" y="1081298"/>
            <a:ext cx="1390503" cy="1379379"/>
          </a:xfrm>
          <a:prstGeom prst="rect">
            <a:avLst/>
          </a:prstGeom>
        </p:spPr>
      </p:pic>
      <p:grpSp>
        <p:nvGrpSpPr>
          <p:cNvPr id="12" name="Group 11" descr="Personal computer with headphones, high contrast display settings, screen reader, magnifying glass and ZoomText logo">
            <a:extLst>
              <a:ext uri="{FF2B5EF4-FFF2-40B4-BE49-F238E27FC236}">
                <a16:creationId xmlns:a16="http://schemas.microsoft.com/office/drawing/2014/main" id="{706AF21C-FA7E-CE44-BD47-37159E0D42D2}"/>
              </a:ext>
            </a:extLst>
          </p:cNvPr>
          <p:cNvGrpSpPr/>
          <p:nvPr/>
        </p:nvGrpSpPr>
        <p:grpSpPr>
          <a:xfrm>
            <a:off x="1825364" y="2630545"/>
            <a:ext cx="2689271" cy="2141645"/>
            <a:chOff x="1825364" y="2630545"/>
            <a:chExt cx="2689271" cy="2141645"/>
          </a:xfrm>
        </p:grpSpPr>
        <p:grpSp>
          <p:nvGrpSpPr>
            <p:cNvPr id="16" name="Group 15">
              <a:extLst>
                <a:ext uri="{FF2B5EF4-FFF2-40B4-BE49-F238E27FC236}">
                  <a16:creationId xmlns:a16="http://schemas.microsoft.com/office/drawing/2014/main" id="{9C1A29F1-9FFD-874E-BD69-25B8BB8AF88A}"/>
                </a:ext>
              </a:extLst>
            </p:cNvPr>
            <p:cNvGrpSpPr/>
            <p:nvPr/>
          </p:nvGrpSpPr>
          <p:grpSpPr>
            <a:xfrm>
              <a:off x="1825364" y="2630545"/>
              <a:ext cx="2653653" cy="2141645"/>
              <a:chOff x="1700669" y="2630545"/>
              <a:chExt cx="2653653" cy="2141645"/>
            </a:xfrm>
          </p:grpSpPr>
          <p:grpSp>
            <p:nvGrpSpPr>
              <p:cNvPr id="11" name="Group 10">
                <a:extLst>
                  <a:ext uri="{FF2B5EF4-FFF2-40B4-BE49-F238E27FC236}">
                    <a16:creationId xmlns:a16="http://schemas.microsoft.com/office/drawing/2014/main" id="{783EAA35-7CC9-824B-9902-6D2A30C288C9}"/>
                  </a:ext>
                </a:extLst>
              </p:cNvPr>
              <p:cNvGrpSpPr/>
              <p:nvPr/>
            </p:nvGrpSpPr>
            <p:grpSpPr>
              <a:xfrm>
                <a:off x="1700669" y="2831282"/>
                <a:ext cx="2503293" cy="1940908"/>
                <a:chOff x="1700669" y="2831282"/>
                <a:chExt cx="2503293" cy="1940908"/>
              </a:xfrm>
            </p:grpSpPr>
            <p:pic>
              <p:nvPicPr>
                <p:cNvPr id="43" name="Picture 42" descr="Laptop">
                  <a:extLst>
                    <a:ext uri="{FF2B5EF4-FFF2-40B4-BE49-F238E27FC236}">
                      <a16:creationId xmlns:a16="http://schemas.microsoft.com/office/drawing/2014/main" id="{BE349D86-5175-2D4F-8927-DA789AC3F4E2}"/>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2019316" y="2831282"/>
                  <a:ext cx="1803784" cy="1803783"/>
                </a:xfrm>
                <a:prstGeom prst="rect">
                  <a:avLst/>
                </a:prstGeom>
              </p:spPr>
            </p:pic>
            <p:sp>
              <p:nvSpPr>
                <p:cNvPr id="20" name="TextBox 19">
                  <a:extLst>
                    <a:ext uri="{FF2B5EF4-FFF2-40B4-BE49-F238E27FC236}">
                      <a16:creationId xmlns:a16="http://schemas.microsoft.com/office/drawing/2014/main" id="{9DE922AC-0AB7-D246-97F2-40EC4D7BC39A}"/>
                    </a:ext>
                  </a:extLst>
                </p:cNvPr>
                <p:cNvSpPr txBox="1"/>
                <p:nvPr/>
              </p:nvSpPr>
              <p:spPr>
                <a:xfrm>
                  <a:off x="1787236" y="4430558"/>
                  <a:ext cx="2416726" cy="341632"/>
                </a:xfrm>
                <a:prstGeom prst="rect">
                  <a:avLst/>
                </a:prstGeom>
                <a:noFill/>
              </p:spPr>
              <p:txBody>
                <a:bodyPr wrap="square" rtlCol="0">
                  <a:spAutoFit/>
                </a:bodyPr>
                <a:lstStyle/>
                <a:p>
                  <a:pPr algn="ctr">
                    <a:lnSpc>
                      <a:spcPct val="90000"/>
                    </a:lnSpc>
                  </a:pPr>
                  <a:r>
                    <a:rPr lang="en-US" b="1" dirty="0">
                      <a:solidFill>
                        <a:srgbClr val="323232"/>
                      </a:solidFill>
                    </a:rPr>
                    <a:t>Personal Computer</a:t>
                  </a:r>
                  <a:endParaRPr lang="en-US" dirty="0">
                    <a:solidFill>
                      <a:srgbClr val="323232"/>
                    </a:solidFill>
                  </a:endParaRPr>
                </a:p>
              </p:txBody>
            </p:sp>
            <p:pic>
              <p:nvPicPr>
                <p:cNvPr id="8" name="Picture 7" descr="Display with high contrast setting (laptop)">
                  <a:extLst>
                    <a:ext uri="{FF2B5EF4-FFF2-40B4-BE49-F238E27FC236}">
                      <a16:creationId xmlns:a16="http://schemas.microsoft.com/office/drawing/2014/main" id="{45898901-CD8F-0A43-9273-8F0457FA4DAF}"/>
                    </a:ext>
                  </a:extLst>
                </p:cNvPr>
                <p:cNvPicPr>
                  <a:picLocks noChangeAspect="1"/>
                </p:cNvPicPr>
                <p:nvPr/>
              </p:nvPicPr>
              <p:blipFill>
                <a:blip r:embed="rId7"/>
                <a:stretch>
                  <a:fillRect/>
                </a:stretch>
              </p:blipFill>
              <p:spPr>
                <a:xfrm>
                  <a:off x="2272067" y="3113188"/>
                  <a:ext cx="1291489" cy="860993"/>
                </a:xfrm>
                <a:prstGeom prst="rect">
                  <a:avLst/>
                </a:prstGeom>
              </p:spPr>
            </p:pic>
            <p:pic>
              <p:nvPicPr>
                <p:cNvPr id="53" name="Picture 52" descr="Headphones">
                  <a:extLst>
                    <a:ext uri="{FF2B5EF4-FFF2-40B4-BE49-F238E27FC236}">
                      <a16:creationId xmlns:a16="http://schemas.microsoft.com/office/drawing/2014/main" id="{271390C9-635A-354D-9D98-3B6DE9C96863}"/>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rot="20871283">
                  <a:off x="1700669" y="3378397"/>
                  <a:ext cx="727500" cy="727499"/>
                </a:xfrm>
                <a:prstGeom prst="rect">
                  <a:avLst/>
                </a:prstGeom>
              </p:spPr>
            </p:pic>
          </p:grpSp>
          <p:pic>
            <p:nvPicPr>
              <p:cNvPr id="47" name="Picture 46" descr="Magnifying glass">
                <a:extLst>
                  <a:ext uri="{FF2B5EF4-FFF2-40B4-BE49-F238E27FC236}">
                    <a16:creationId xmlns:a16="http://schemas.microsoft.com/office/drawing/2014/main" id="{07784E3B-C0E4-6745-A303-4B3A75DB7989}"/>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3646799" y="3073196"/>
                <a:ext cx="707523" cy="707523"/>
              </a:xfrm>
              <a:prstGeom prst="rect">
                <a:avLst/>
              </a:prstGeom>
            </p:spPr>
          </p:pic>
          <p:pic>
            <p:nvPicPr>
              <p:cNvPr id="14" name="Picture 13" descr="ZoomText logo">
                <a:extLst>
                  <a:ext uri="{FF2B5EF4-FFF2-40B4-BE49-F238E27FC236}">
                    <a16:creationId xmlns:a16="http://schemas.microsoft.com/office/drawing/2014/main" id="{4B291182-10C5-7B40-83F7-D53761BA4D62}"/>
                  </a:ext>
                </a:extLst>
              </p:cNvPr>
              <p:cNvPicPr>
                <a:picLocks noChangeAspect="1"/>
              </p:cNvPicPr>
              <p:nvPr/>
            </p:nvPicPr>
            <p:blipFill>
              <a:blip r:embed="rId10"/>
              <a:stretch>
                <a:fillRect/>
              </a:stretch>
            </p:blipFill>
            <p:spPr>
              <a:xfrm>
                <a:off x="2373332" y="2630545"/>
                <a:ext cx="1830630" cy="313822"/>
              </a:xfrm>
              <a:prstGeom prst="rect">
                <a:avLst/>
              </a:prstGeom>
            </p:spPr>
          </p:pic>
        </p:grpSp>
        <p:pic>
          <p:nvPicPr>
            <p:cNvPr id="76" name="Picture 75" descr="Screen reader icon">
              <a:extLst>
                <a:ext uri="{FF2B5EF4-FFF2-40B4-BE49-F238E27FC236}">
                  <a16:creationId xmlns:a16="http://schemas.microsoft.com/office/drawing/2014/main" id="{9CBBB45E-E072-C343-867F-369FF1C46586}"/>
                </a:ext>
              </a:extLst>
            </p:cNvPr>
            <p:cNvPicPr>
              <a:picLocks noChangeAspect="1"/>
            </p:cNvPicPr>
            <p:nvPr/>
          </p:nvPicPr>
          <p:blipFill>
            <a:blip r:embed="rId11"/>
            <a:stretch>
              <a:fillRect/>
            </a:stretch>
          </p:blipFill>
          <p:spPr>
            <a:xfrm>
              <a:off x="3756216" y="3675744"/>
              <a:ext cx="758419" cy="758419"/>
            </a:xfrm>
            <a:prstGeom prst="rect">
              <a:avLst/>
            </a:prstGeom>
          </p:spPr>
        </p:pic>
      </p:grpSp>
      <p:grpSp>
        <p:nvGrpSpPr>
          <p:cNvPr id="13" name="Group 12" descr="Mobile device with screen reader icon, high contrast display setting and magnifying glass">
            <a:extLst>
              <a:ext uri="{FF2B5EF4-FFF2-40B4-BE49-F238E27FC236}">
                <a16:creationId xmlns:a16="http://schemas.microsoft.com/office/drawing/2014/main" id="{43800061-4275-5448-BA66-EB41927D1ACE}"/>
              </a:ext>
            </a:extLst>
          </p:cNvPr>
          <p:cNvGrpSpPr/>
          <p:nvPr/>
        </p:nvGrpSpPr>
        <p:grpSpPr>
          <a:xfrm>
            <a:off x="4276072" y="2288668"/>
            <a:ext cx="2137536" cy="1370008"/>
            <a:chOff x="4276072" y="2288668"/>
            <a:chExt cx="2137536" cy="1370008"/>
          </a:xfrm>
        </p:grpSpPr>
        <p:grpSp>
          <p:nvGrpSpPr>
            <p:cNvPr id="46" name="Group 45">
              <a:extLst>
                <a:ext uri="{FF2B5EF4-FFF2-40B4-BE49-F238E27FC236}">
                  <a16:creationId xmlns:a16="http://schemas.microsoft.com/office/drawing/2014/main" id="{78107F31-9218-704F-8C6A-381F75C8A18E}"/>
                </a:ext>
              </a:extLst>
            </p:cNvPr>
            <p:cNvGrpSpPr/>
            <p:nvPr/>
          </p:nvGrpSpPr>
          <p:grpSpPr>
            <a:xfrm>
              <a:off x="4276072" y="2288668"/>
              <a:ext cx="2137536" cy="1370008"/>
              <a:chOff x="4758197" y="2188918"/>
              <a:chExt cx="2137536" cy="1370008"/>
            </a:xfrm>
          </p:grpSpPr>
          <p:pic>
            <p:nvPicPr>
              <p:cNvPr id="49" name="Picture 48" descr="Mobile device icon">
                <a:extLst>
                  <a:ext uri="{FF2B5EF4-FFF2-40B4-BE49-F238E27FC236}">
                    <a16:creationId xmlns:a16="http://schemas.microsoft.com/office/drawing/2014/main" id="{5282305B-430D-094D-ACEA-2B13F959FF5D}"/>
                  </a:ext>
                </a:extLst>
              </p:cNvPr>
              <p:cNvPicPr>
                <a:picLocks noChangeAspect="1"/>
              </p:cNvPicPr>
              <p:nvPr/>
            </p:nvPicPr>
            <p:blipFill>
              <a:blip r:embed="rId12" cstate="hqprint">
                <a:extLst>
                  <a:ext uri="{28A0092B-C50C-407E-A947-70E740481C1C}">
                    <a14:useLocalDpi xmlns:a14="http://schemas.microsoft.com/office/drawing/2010/main"/>
                  </a:ext>
                </a:extLst>
              </a:blip>
              <a:stretch>
                <a:fillRect/>
              </a:stretch>
            </p:blipFill>
            <p:spPr>
              <a:xfrm rot="738368">
                <a:off x="5147322" y="2188918"/>
                <a:ext cx="1171992" cy="1171992"/>
              </a:xfrm>
              <a:prstGeom prst="rect">
                <a:avLst/>
              </a:prstGeom>
            </p:spPr>
          </p:pic>
          <p:sp>
            <p:nvSpPr>
              <p:cNvPr id="50" name="TextBox 49">
                <a:extLst>
                  <a:ext uri="{FF2B5EF4-FFF2-40B4-BE49-F238E27FC236}">
                    <a16:creationId xmlns:a16="http://schemas.microsoft.com/office/drawing/2014/main" id="{A6E39928-6103-254F-A79E-4DEAB3885216}"/>
                  </a:ext>
                </a:extLst>
              </p:cNvPr>
              <p:cNvSpPr txBox="1"/>
              <p:nvPr/>
            </p:nvSpPr>
            <p:spPr>
              <a:xfrm>
                <a:off x="4758197" y="3217294"/>
                <a:ext cx="2137536" cy="341632"/>
              </a:xfrm>
              <a:prstGeom prst="rect">
                <a:avLst/>
              </a:prstGeom>
              <a:noFill/>
            </p:spPr>
            <p:txBody>
              <a:bodyPr wrap="square" rtlCol="0">
                <a:spAutoFit/>
              </a:bodyPr>
              <a:lstStyle/>
              <a:p>
                <a:pPr algn="ctr">
                  <a:lnSpc>
                    <a:spcPct val="90000"/>
                  </a:lnSpc>
                </a:pPr>
                <a:r>
                  <a:rPr lang="en-US" b="1" dirty="0">
                    <a:solidFill>
                      <a:srgbClr val="323232"/>
                    </a:solidFill>
                  </a:rPr>
                  <a:t>Mobile Devices</a:t>
                </a:r>
                <a:endParaRPr lang="en-US" dirty="0">
                  <a:solidFill>
                    <a:srgbClr val="323232"/>
                  </a:solidFill>
                </a:endParaRPr>
              </a:p>
            </p:txBody>
          </p:sp>
          <p:pic>
            <p:nvPicPr>
              <p:cNvPr id="51" name="Picture 50" descr="Screen reader (mobile device)">
                <a:extLst>
                  <a:ext uri="{FF2B5EF4-FFF2-40B4-BE49-F238E27FC236}">
                    <a16:creationId xmlns:a16="http://schemas.microsoft.com/office/drawing/2014/main" id="{96760E71-FAD4-2F4C-960E-CF0058E99505}"/>
                  </a:ext>
                </a:extLst>
              </p:cNvPr>
              <p:cNvPicPr>
                <a:picLocks noChangeAspect="1"/>
              </p:cNvPicPr>
              <p:nvPr/>
            </p:nvPicPr>
            <p:blipFill>
              <a:blip r:embed="rId11"/>
              <a:stretch>
                <a:fillRect/>
              </a:stretch>
            </p:blipFill>
            <p:spPr>
              <a:xfrm>
                <a:off x="5867058" y="2663589"/>
                <a:ext cx="607762" cy="607762"/>
              </a:xfrm>
              <a:prstGeom prst="rect">
                <a:avLst/>
              </a:prstGeom>
            </p:spPr>
          </p:pic>
        </p:grpSp>
        <p:pic>
          <p:nvPicPr>
            <p:cNvPr id="75" name="Picture 74" descr="Display with high contrast setting (mobile device)">
              <a:extLst>
                <a:ext uri="{FF2B5EF4-FFF2-40B4-BE49-F238E27FC236}">
                  <a16:creationId xmlns:a16="http://schemas.microsoft.com/office/drawing/2014/main" id="{D2199164-855E-E541-A6F2-E97F2AB7347E}"/>
                </a:ext>
              </a:extLst>
            </p:cNvPr>
            <p:cNvPicPr>
              <a:picLocks noChangeAspect="1"/>
            </p:cNvPicPr>
            <p:nvPr/>
          </p:nvPicPr>
          <p:blipFill rotWithShape="1">
            <a:blip r:embed="rId7"/>
            <a:srcRect l="13389" r="55885" b="20615"/>
            <a:stretch/>
          </p:blipFill>
          <p:spPr>
            <a:xfrm rot="790394">
              <a:off x="5040726" y="2565712"/>
              <a:ext cx="396808" cy="683498"/>
            </a:xfrm>
            <a:prstGeom prst="rect">
              <a:avLst/>
            </a:prstGeom>
          </p:spPr>
        </p:pic>
        <p:pic>
          <p:nvPicPr>
            <p:cNvPr id="77" name="Picture 76" descr="Magnifying glass">
              <a:extLst>
                <a:ext uri="{FF2B5EF4-FFF2-40B4-BE49-F238E27FC236}">
                  <a16:creationId xmlns:a16="http://schemas.microsoft.com/office/drawing/2014/main" id="{CD07A183-DBD7-D148-ADAE-35C827EF6F05}"/>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5565755" y="2405661"/>
              <a:ext cx="509034" cy="509034"/>
            </a:xfrm>
            <a:prstGeom prst="rect">
              <a:avLst/>
            </a:prstGeom>
          </p:spPr>
        </p:pic>
      </p:grpSp>
      <p:grpSp>
        <p:nvGrpSpPr>
          <p:cNvPr id="15" name="Group 14" descr="Right-facing arrow with label &quot;Accessible Printer&quot; and Accessible Printer showing high contrast setting active with focus indicator on display screen, headphones, screen reader icon, EZ Access keypad">
            <a:extLst>
              <a:ext uri="{FF2B5EF4-FFF2-40B4-BE49-F238E27FC236}">
                <a16:creationId xmlns:a16="http://schemas.microsoft.com/office/drawing/2014/main" id="{24861CA5-B74E-084B-A188-A551DFAAA5F7}"/>
              </a:ext>
            </a:extLst>
          </p:cNvPr>
          <p:cNvGrpSpPr/>
          <p:nvPr/>
        </p:nvGrpSpPr>
        <p:grpSpPr>
          <a:xfrm>
            <a:off x="4364424" y="3031444"/>
            <a:ext cx="7805399" cy="2414904"/>
            <a:chOff x="4364424" y="3031444"/>
            <a:chExt cx="7805399" cy="2414904"/>
          </a:xfrm>
        </p:grpSpPr>
        <p:grpSp>
          <p:nvGrpSpPr>
            <p:cNvPr id="54" name="Group 53">
              <a:extLst>
                <a:ext uri="{FF2B5EF4-FFF2-40B4-BE49-F238E27FC236}">
                  <a16:creationId xmlns:a16="http://schemas.microsoft.com/office/drawing/2014/main" id="{F52A475A-2118-E946-BA83-97E9531E4695}"/>
                </a:ext>
              </a:extLst>
            </p:cNvPr>
            <p:cNvGrpSpPr/>
            <p:nvPr/>
          </p:nvGrpSpPr>
          <p:grpSpPr>
            <a:xfrm>
              <a:off x="4364424" y="3031444"/>
              <a:ext cx="7805399" cy="2414904"/>
              <a:chOff x="4364424" y="3031444"/>
              <a:chExt cx="7805399" cy="2414904"/>
            </a:xfrm>
          </p:grpSpPr>
          <p:sp>
            <p:nvSpPr>
              <p:cNvPr id="55" name="Right Arrow 54">
                <a:extLst>
                  <a:ext uri="{FF2B5EF4-FFF2-40B4-BE49-F238E27FC236}">
                    <a16:creationId xmlns:a16="http://schemas.microsoft.com/office/drawing/2014/main" id="{498B4887-2426-E842-9478-BC2577C3CF3E}"/>
                  </a:ext>
                </a:extLst>
              </p:cNvPr>
              <p:cNvSpPr/>
              <p:nvPr/>
            </p:nvSpPr>
            <p:spPr>
              <a:xfrm>
                <a:off x="4364424" y="3617254"/>
                <a:ext cx="3160852" cy="640499"/>
              </a:xfrm>
              <a:prstGeom prst="rightArrow">
                <a:avLst>
                  <a:gd name="adj1" fmla="val 54680"/>
                  <a:gd name="adj2" fmla="val 50000"/>
                </a:avLst>
              </a:prstGeom>
              <a:gradFill flip="none" rotWithShape="1">
                <a:gsLst>
                  <a:gs pos="54000">
                    <a:srgbClr val="FFFFFF"/>
                  </a:gs>
                  <a:gs pos="0">
                    <a:schemeClr val="bg1">
                      <a:alpha val="0"/>
                    </a:schemeClr>
                  </a:gs>
                  <a:gs pos="100000">
                    <a:schemeClr val="bg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323232"/>
                    </a:solidFill>
                  </a:rPr>
                  <a:t>Accessible Printer</a:t>
                </a:r>
              </a:p>
            </p:txBody>
          </p:sp>
          <p:sp>
            <p:nvSpPr>
              <p:cNvPr id="56" name="TextBox 55">
                <a:extLst>
                  <a:ext uri="{FF2B5EF4-FFF2-40B4-BE49-F238E27FC236}">
                    <a16:creationId xmlns:a16="http://schemas.microsoft.com/office/drawing/2014/main" id="{A8991402-520E-5C43-9B9D-46AACC39BEED}"/>
                  </a:ext>
                </a:extLst>
              </p:cNvPr>
              <p:cNvSpPr txBox="1"/>
              <p:nvPr/>
            </p:nvSpPr>
            <p:spPr>
              <a:xfrm>
                <a:off x="4514635" y="4402666"/>
                <a:ext cx="3130549" cy="840230"/>
              </a:xfrm>
              <a:prstGeom prst="rect">
                <a:avLst/>
              </a:prstGeom>
              <a:noFill/>
            </p:spPr>
            <p:txBody>
              <a:bodyPr wrap="square" rtlCol="0">
                <a:spAutoFit/>
              </a:bodyPr>
              <a:lstStyle/>
              <a:p>
                <a:pPr algn="ctr">
                  <a:lnSpc>
                    <a:spcPct val="90000"/>
                  </a:lnSpc>
                </a:pPr>
                <a:r>
                  <a:rPr lang="en-US" b="1" dirty="0">
                    <a:solidFill>
                      <a:srgbClr val="323232"/>
                    </a:solidFill>
                  </a:rPr>
                  <a:t>Printer – </a:t>
                </a:r>
                <a:r>
                  <a:rPr lang="en-US" dirty="0">
                    <a:solidFill>
                      <a:srgbClr val="323232"/>
                    </a:solidFill>
                  </a:rPr>
                  <a:t>Display </a:t>
                </a:r>
                <a:br>
                  <a:rPr lang="en-US" dirty="0">
                    <a:solidFill>
                      <a:srgbClr val="323232"/>
                    </a:solidFill>
                  </a:rPr>
                </a:br>
                <a:r>
                  <a:rPr lang="en-US" dirty="0">
                    <a:solidFill>
                      <a:srgbClr val="323232"/>
                    </a:solidFill>
                  </a:rPr>
                  <a:t>sans serif fonts with contrast, focus indicator, etc.</a:t>
                </a:r>
              </a:p>
            </p:txBody>
          </p:sp>
          <p:pic>
            <p:nvPicPr>
              <p:cNvPr id="59" name="Picture 58" descr="Printer body">
                <a:extLst>
                  <a:ext uri="{FF2B5EF4-FFF2-40B4-BE49-F238E27FC236}">
                    <a16:creationId xmlns:a16="http://schemas.microsoft.com/office/drawing/2014/main" id="{FB01C789-89B4-B74D-933B-F9C54AD18CD0}"/>
                  </a:ext>
                </a:extLst>
              </p:cNvPr>
              <p:cNvPicPr>
                <a:picLocks noChangeAspect="1"/>
              </p:cNvPicPr>
              <p:nvPr/>
            </p:nvPicPr>
            <p:blipFill rotWithShape="1">
              <a:blip r:embed="rId13"/>
              <a:srcRect t="46994" r="19428"/>
              <a:stretch/>
            </p:blipFill>
            <p:spPr>
              <a:xfrm>
                <a:off x="9840817" y="3930380"/>
                <a:ext cx="2329006" cy="1515968"/>
              </a:xfrm>
              <a:prstGeom prst="rect">
                <a:avLst/>
              </a:prstGeom>
            </p:spPr>
          </p:pic>
          <p:pic>
            <p:nvPicPr>
              <p:cNvPr id="60" name="Picture 59" descr="Multifunction printer">
                <a:extLst>
                  <a:ext uri="{FF2B5EF4-FFF2-40B4-BE49-F238E27FC236}">
                    <a16:creationId xmlns:a16="http://schemas.microsoft.com/office/drawing/2014/main" id="{60977F57-1678-9145-8F16-7E961AF7CFB7}"/>
                  </a:ext>
                </a:extLst>
              </p:cNvPr>
              <p:cNvPicPr>
                <a:picLocks noChangeAspect="1"/>
              </p:cNvPicPr>
              <p:nvPr/>
            </p:nvPicPr>
            <p:blipFill rotWithShape="1">
              <a:blip r:embed="rId14">
                <a:extLst>
                  <a:ext uri="{BEBA8EAE-BF5A-486C-A8C5-ECC9F3942E4B}">
                    <a14:imgProps xmlns:a14="http://schemas.microsoft.com/office/drawing/2010/main">
                      <a14:imgLayer r:embed="rId15">
                        <a14:imgEffect>
                          <a14:sharpenSoften amount="50000"/>
                        </a14:imgEffect>
                        <a14:imgEffect>
                          <a14:brightnessContrast contrast="40000"/>
                        </a14:imgEffect>
                      </a14:imgLayer>
                    </a14:imgProps>
                  </a:ext>
                </a:extLst>
              </a:blip>
              <a:srcRect b="26682"/>
              <a:stretch/>
            </p:blipFill>
            <p:spPr>
              <a:xfrm>
                <a:off x="6713444" y="3031444"/>
                <a:ext cx="3603187" cy="2218399"/>
              </a:xfrm>
              <a:prstGeom prst="rect">
                <a:avLst/>
              </a:prstGeom>
            </p:spPr>
          </p:pic>
          <p:grpSp>
            <p:nvGrpSpPr>
              <p:cNvPr id="64" name="Group 63">
                <a:extLst>
                  <a:ext uri="{FF2B5EF4-FFF2-40B4-BE49-F238E27FC236}">
                    <a16:creationId xmlns:a16="http://schemas.microsoft.com/office/drawing/2014/main" id="{A55F90E3-97B0-FE47-97D8-40D538DE1AB3}"/>
                  </a:ext>
                </a:extLst>
              </p:cNvPr>
              <p:cNvGrpSpPr/>
              <p:nvPr/>
            </p:nvGrpSpPr>
            <p:grpSpPr>
              <a:xfrm>
                <a:off x="8249443" y="3582598"/>
                <a:ext cx="1105988" cy="824249"/>
                <a:chOff x="8729296" y="3109968"/>
                <a:chExt cx="1949535" cy="1268490"/>
              </a:xfrm>
            </p:grpSpPr>
            <p:pic>
              <p:nvPicPr>
                <p:cNvPr id="71" name="Picture 70" descr="Display screen with high contrast setting (printer)">
                  <a:extLst>
                    <a:ext uri="{FF2B5EF4-FFF2-40B4-BE49-F238E27FC236}">
                      <a16:creationId xmlns:a16="http://schemas.microsoft.com/office/drawing/2014/main" id="{D248BCCD-BD34-F443-93BB-CD4E73283DAB}"/>
                    </a:ext>
                  </a:extLst>
                </p:cNvPr>
                <p:cNvPicPr>
                  <a:picLocks noChangeAspect="1"/>
                </p:cNvPicPr>
                <p:nvPr/>
              </p:nvPicPr>
              <p:blipFill rotWithShape="1">
                <a:blip r:embed="rId16"/>
                <a:srcRect t="10064" r="9735" b="31204"/>
                <a:stretch/>
              </p:blipFill>
              <p:spPr>
                <a:xfrm>
                  <a:off x="8729296" y="3109968"/>
                  <a:ext cx="1949535" cy="1268490"/>
                </a:xfrm>
                <a:prstGeom prst="rect">
                  <a:avLst/>
                </a:prstGeom>
              </p:spPr>
            </p:pic>
            <p:pic>
              <p:nvPicPr>
                <p:cNvPr id="73" name="Picture 72" descr="Display (printer)">
                  <a:extLst>
                    <a:ext uri="{FF2B5EF4-FFF2-40B4-BE49-F238E27FC236}">
                      <a16:creationId xmlns:a16="http://schemas.microsoft.com/office/drawing/2014/main" id="{CC7688B0-8495-1D40-9823-D33F8101C4C9}"/>
                    </a:ext>
                  </a:extLst>
                </p:cNvPr>
                <p:cNvPicPr>
                  <a:picLocks noChangeAspect="1"/>
                </p:cNvPicPr>
                <p:nvPr/>
              </p:nvPicPr>
              <p:blipFill rotWithShape="1">
                <a:blip r:embed="rId17" cstate="hqprint">
                  <a:extLst>
                    <a:ext uri="{28A0092B-C50C-407E-A947-70E740481C1C}">
                      <a14:useLocalDpi xmlns:a14="http://schemas.microsoft.com/office/drawing/2010/main"/>
                    </a:ext>
                  </a:extLst>
                </a:blip>
                <a:srcRect l="22871" t="21679" r="22846" b="28938"/>
                <a:stretch/>
              </p:blipFill>
              <p:spPr>
                <a:xfrm>
                  <a:off x="8829283" y="3245631"/>
                  <a:ext cx="1690228" cy="949356"/>
                </a:xfrm>
                <a:prstGeom prst="rect">
                  <a:avLst/>
                </a:prstGeom>
              </p:spPr>
            </p:pic>
          </p:grpSp>
          <p:pic>
            <p:nvPicPr>
              <p:cNvPr id="65" name="Picture 64" descr="EZ Access Keypad">
                <a:extLst>
                  <a:ext uri="{FF2B5EF4-FFF2-40B4-BE49-F238E27FC236}">
                    <a16:creationId xmlns:a16="http://schemas.microsoft.com/office/drawing/2014/main" id="{A6F5D5A0-00A4-3349-83AA-DAD634B0352B}"/>
                  </a:ext>
                </a:extLst>
              </p:cNvPr>
              <p:cNvPicPr>
                <a:picLocks noChangeAspect="1"/>
              </p:cNvPicPr>
              <p:nvPr/>
            </p:nvPicPr>
            <p:blipFill>
              <a:blip r:embed="rId18" cstate="hqprint">
                <a:extLst>
                  <a:ext uri="{28A0092B-C50C-407E-A947-70E740481C1C}">
                    <a14:useLocalDpi xmlns:a14="http://schemas.microsoft.com/office/drawing/2010/main"/>
                  </a:ext>
                </a:extLst>
              </a:blip>
              <a:stretch>
                <a:fillRect/>
              </a:stretch>
            </p:blipFill>
            <p:spPr>
              <a:xfrm rot="1174311">
                <a:off x="8251490" y="4272817"/>
                <a:ext cx="1336622" cy="701282"/>
              </a:xfrm>
              <a:prstGeom prst="rect">
                <a:avLst/>
              </a:prstGeom>
            </p:spPr>
          </p:pic>
        </p:grpSp>
        <p:pic>
          <p:nvPicPr>
            <p:cNvPr id="74" name="Picture 73" descr="Display with high contrast">
              <a:extLst>
                <a:ext uri="{FF2B5EF4-FFF2-40B4-BE49-F238E27FC236}">
                  <a16:creationId xmlns:a16="http://schemas.microsoft.com/office/drawing/2014/main" id="{9EAAF552-A5E1-6847-82C7-245A42E07CEE}"/>
                </a:ext>
              </a:extLst>
            </p:cNvPr>
            <p:cNvPicPr>
              <a:picLocks noChangeAspect="1"/>
            </p:cNvPicPr>
            <p:nvPr/>
          </p:nvPicPr>
          <p:blipFill>
            <a:blip r:embed="rId7"/>
            <a:stretch>
              <a:fillRect/>
            </a:stretch>
          </p:blipFill>
          <p:spPr>
            <a:xfrm>
              <a:off x="8301094" y="3658355"/>
              <a:ext cx="970677" cy="629275"/>
            </a:xfrm>
            <a:prstGeom prst="rect">
              <a:avLst/>
            </a:prstGeom>
          </p:spPr>
        </p:pic>
        <p:pic>
          <p:nvPicPr>
            <p:cNvPr id="4" name="Picture 3" descr="Sans Serif font symbol">
              <a:extLst>
                <a:ext uri="{FF2B5EF4-FFF2-40B4-BE49-F238E27FC236}">
                  <a16:creationId xmlns:a16="http://schemas.microsoft.com/office/drawing/2014/main" id="{4E3135C1-DDFF-1C40-BF61-3DB34E736AF4}"/>
                </a:ext>
              </a:extLst>
            </p:cNvPr>
            <p:cNvPicPr>
              <a:picLocks noChangeAspect="1"/>
            </p:cNvPicPr>
            <p:nvPr/>
          </p:nvPicPr>
          <p:blipFill>
            <a:blip r:embed="rId19" cstate="hqprint">
              <a:extLst>
                <a:ext uri="{28A0092B-C50C-407E-A947-70E740481C1C}">
                  <a14:useLocalDpi xmlns:a14="http://schemas.microsoft.com/office/drawing/2010/main"/>
                </a:ext>
              </a:extLst>
            </a:blip>
            <a:stretch>
              <a:fillRect/>
            </a:stretch>
          </p:blipFill>
          <p:spPr>
            <a:xfrm>
              <a:off x="8461967" y="3796798"/>
              <a:ext cx="334126" cy="334126"/>
            </a:xfrm>
            <a:prstGeom prst="rect">
              <a:avLst/>
            </a:prstGeom>
          </p:spPr>
        </p:pic>
        <p:pic>
          <p:nvPicPr>
            <p:cNvPr id="7" name="Picture 6" descr="Magnifying glass (printer display screen)">
              <a:extLst>
                <a:ext uri="{FF2B5EF4-FFF2-40B4-BE49-F238E27FC236}">
                  <a16:creationId xmlns:a16="http://schemas.microsoft.com/office/drawing/2014/main" id="{3AF56B5C-BCE2-634B-B42B-2BC6F6A168DC}"/>
                </a:ext>
              </a:extLst>
            </p:cNvPr>
            <p:cNvPicPr>
              <a:picLocks noChangeAspect="1"/>
            </p:cNvPicPr>
            <p:nvPr/>
          </p:nvPicPr>
          <p:blipFill>
            <a:blip r:embed="rId20" cstate="hqprint">
              <a:extLst>
                <a:ext uri="{28A0092B-C50C-407E-A947-70E740481C1C}">
                  <a14:useLocalDpi xmlns:a14="http://schemas.microsoft.com/office/drawing/2010/main"/>
                </a:ext>
              </a:extLst>
            </a:blip>
            <a:stretch>
              <a:fillRect/>
            </a:stretch>
          </p:blipFill>
          <p:spPr>
            <a:xfrm>
              <a:off x="8820400" y="3848019"/>
              <a:ext cx="262988" cy="262988"/>
            </a:xfrm>
            <a:prstGeom prst="rect">
              <a:avLst/>
            </a:prstGeom>
          </p:spPr>
        </p:pic>
        <p:pic>
          <p:nvPicPr>
            <p:cNvPr id="78" name="Picture 77" descr="Headphones">
              <a:extLst>
                <a:ext uri="{FF2B5EF4-FFF2-40B4-BE49-F238E27FC236}">
                  <a16:creationId xmlns:a16="http://schemas.microsoft.com/office/drawing/2014/main" id="{78F8890D-8BF6-7C47-B62D-B592699C6EC0}"/>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rot="20871283">
              <a:off x="7380739" y="3146733"/>
              <a:ext cx="727500" cy="727499"/>
            </a:xfrm>
            <a:prstGeom prst="rect">
              <a:avLst/>
            </a:prstGeom>
          </p:spPr>
        </p:pic>
        <p:pic>
          <p:nvPicPr>
            <p:cNvPr id="79" name="Picture 78" descr="Screen reader icon">
              <a:extLst>
                <a:ext uri="{FF2B5EF4-FFF2-40B4-BE49-F238E27FC236}">
                  <a16:creationId xmlns:a16="http://schemas.microsoft.com/office/drawing/2014/main" id="{33B516A5-248D-B742-BE4C-B7B331580D6D}"/>
                </a:ext>
              </a:extLst>
            </p:cNvPr>
            <p:cNvPicPr>
              <a:picLocks noChangeAspect="1"/>
            </p:cNvPicPr>
            <p:nvPr/>
          </p:nvPicPr>
          <p:blipFill>
            <a:blip r:embed="rId11"/>
            <a:stretch>
              <a:fillRect/>
            </a:stretch>
          </p:blipFill>
          <p:spPr>
            <a:xfrm>
              <a:off x="10161835" y="3460692"/>
              <a:ext cx="758419" cy="758419"/>
            </a:xfrm>
            <a:prstGeom prst="rect">
              <a:avLst/>
            </a:prstGeom>
          </p:spPr>
        </p:pic>
        <p:sp>
          <p:nvSpPr>
            <p:cNvPr id="10" name="Rectangle 9">
              <a:extLst>
                <a:ext uri="{FF2B5EF4-FFF2-40B4-BE49-F238E27FC236}">
                  <a16:creationId xmlns:a16="http://schemas.microsoft.com/office/drawing/2014/main" id="{001739CA-35EB-6949-A77F-4A8A87B342D7}"/>
                </a:ext>
              </a:extLst>
            </p:cNvPr>
            <p:cNvSpPr/>
            <p:nvPr/>
          </p:nvSpPr>
          <p:spPr>
            <a:xfrm>
              <a:off x="8461885" y="3852049"/>
              <a:ext cx="344934" cy="258957"/>
            </a:xfrm>
            <a:prstGeom prst="rect">
              <a:avLst/>
            </a:prstGeom>
            <a:noFill/>
            <a:ln w="28575">
              <a:solidFill>
                <a:srgbClr val="4B70F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Slide Number Placeholder 5"/>
          <p:cNvSpPr>
            <a:spLocks noGrp="1"/>
          </p:cNvSpPr>
          <p:nvPr>
            <p:ph type="sldNum" sz="quarter" idx="4"/>
          </p:nvPr>
        </p:nvSpPr>
        <p:spPr>
          <a:xfrm>
            <a:off x="838200" y="6356350"/>
            <a:ext cx="2743200" cy="365125"/>
          </a:xfrm>
        </p:spPr>
        <p:txBody>
          <a:bodyPr/>
          <a:lstStyle/>
          <a:p>
            <a:fld id="{2030EA8A-DA75-3443-B9EE-A63E33F4F203}" type="slidenum">
              <a:rPr lang="en-US" smtClean="0"/>
              <a:pPr/>
              <a:t>18</a:t>
            </a:fld>
            <a:endParaRPr lang="en-US" dirty="0"/>
          </a:p>
        </p:txBody>
      </p:sp>
      <p:sp>
        <p:nvSpPr>
          <p:cNvPr id="2" name="Footer Placeholder 1"/>
          <p:cNvSpPr>
            <a:spLocks noGrp="1"/>
          </p:cNvSpPr>
          <p:nvPr>
            <p:ph type="ftr" sz="quarter" idx="3"/>
          </p:nvPr>
        </p:nvSpPr>
        <p:spPr>
          <a:xfrm>
            <a:off x="3742592" y="6356349"/>
            <a:ext cx="4706815" cy="365125"/>
          </a:xfrm>
        </p:spPr>
        <p:txBody>
          <a:bodyPr/>
          <a:lstStyle/>
          <a:p>
            <a:r>
              <a:rPr lang="en-US"/>
              <a:t>levelaccess.com   </a:t>
            </a:r>
            <a:r>
              <a:rPr lang="en-US" b="1"/>
              <a:t> </a:t>
            </a:r>
            <a:r>
              <a:rPr lang="en-US" b="1">
                <a:solidFill>
                  <a:srgbClr val="5CD344"/>
                </a:solidFill>
              </a:rPr>
              <a:t>|</a:t>
            </a:r>
            <a:r>
              <a:rPr lang="en-US" b="1">
                <a:solidFill>
                  <a:srgbClr val="00D81A"/>
                </a:solidFill>
              </a:rPr>
              <a:t> </a:t>
            </a:r>
            <a:r>
              <a:rPr lang="en-US" b="1"/>
              <a:t>   </a:t>
            </a:r>
            <a:r>
              <a:rPr lang="en-US"/>
              <a:t>(</a:t>
            </a:r>
            <a:r>
              <a:rPr lang="de-DE"/>
              <a:t>800) 899-9659    </a:t>
            </a:r>
            <a:r>
              <a:rPr lang="en-US" b="1">
                <a:solidFill>
                  <a:srgbClr val="5CD344"/>
                </a:solidFill>
              </a:rPr>
              <a:t>|</a:t>
            </a:r>
            <a:r>
              <a:rPr lang="en-US"/>
              <a:t>    info@levelaccess.com</a:t>
            </a:r>
            <a:endParaRPr lang="en-US" dirty="0"/>
          </a:p>
        </p:txBody>
      </p:sp>
    </p:spTree>
    <p:extLst>
      <p:ext uri="{BB962C8B-B14F-4D97-AF65-F5344CB8AC3E}">
        <p14:creationId xmlns:p14="http://schemas.microsoft.com/office/powerpoint/2010/main" val="1790104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500"/>
                                        <p:tgtEl>
                                          <p:spTgt spid="13"/>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838200" y="353800"/>
            <a:ext cx="11353800" cy="637198"/>
          </a:xfrm>
        </p:spPr>
        <p:txBody>
          <a:bodyPr/>
          <a:lstStyle/>
          <a:p>
            <a:r>
              <a:rPr lang="en-US" dirty="0"/>
              <a:t>Example #2: </a:t>
            </a:r>
            <a:r>
              <a:rPr lang="en-US" dirty="0">
                <a:latin typeface="Arial" panose="020B0604020202020204" pitchFamily="34" charset="0"/>
                <a:cs typeface="Arial" panose="020B0604020202020204" pitchFamily="34" charset="0"/>
              </a:rPr>
              <a:t>Mobility/Dexterity Access to Printer</a:t>
            </a:r>
            <a:endParaRPr lang="en-US" dirty="0"/>
          </a:p>
        </p:txBody>
      </p:sp>
      <p:sp>
        <p:nvSpPr>
          <p:cNvPr id="5" name="Subtitle 4"/>
          <p:cNvSpPr>
            <a:spLocks noGrp="1"/>
          </p:cNvSpPr>
          <p:nvPr>
            <p:ph type="subTitle" idx="10"/>
          </p:nvPr>
        </p:nvSpPr>
        <p:spPr>
          <a:xfrm>
            <a:off x="838200" y="985838"/>
            <a:ext cx="10515600" cy="490811"/>
          </a:xfrm>
        </p:spPr>
        <p:txBody>
          <a:bodyPr>
            <a:normAutofit/>
          </a:bodyPr>
          <a:lstStyle/>
          <a:p>
            <a:r>
              <a:rPr lang="en-US" dirty="0"/>
              <a:t>Innovative Accessibility Design for Hardware with Closed Functionality </a:t>
            </a:r>
          </a:p>
        </p:txBody>
      </p:sp>
      <p:sp>
        <p:nvSpPr>
          <p:cNvPr id="35" name="Rectangle 34" descr="Blue box used as style accent under images on slide">
            <a:extLst>
              <a:ext uri="{FF2B5EF4-FFF2-40B4-BE49-F238E27FC236}">
                <a16:creationId xmlns:a16="http://schemas.microsoft.com/office/drawing/2014/main" id="{BFFEC3E2-FEF3-014B-BC81-B5ADC28B8AEB}"/>
              </a:ext>
            </a:extLst>
          </p:cNvPr>
          <p:cNvSpPr/>
          <p:nvPr/>
        </p:nvSpPr>
        <p:spPr>
          <a:xfrm>
            <a:off x="-11796" y="2497760"/>
            <a:ext cx="12192000" cy="2779632"/>
          </a:xfrm>
          <a:prstGeom prst="rect">
            <a:avLst/>
          </a:prstGeom>
          <a:solidFill>
            <a:srgbClr val="4B70FF">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semi transparent color box used as a style accent to the photo on the slide "/>
          <p:cNvPicPr>
            <a:picLocks noChangeAspect="1"/>
          </p:cNvPicPr>
          <p:nvPr/>
        </p:nvPicPr>
        <p:blipFill rotWithShape="1">
          <a:blip r:embed="rId3" cstate="screen">
            <a:alphaModFix amt="44000"/>
            <a:extLst>
              <a:ext uri="{BEBA8EAE-BF5A-486C-A8C5-ECC9F3942E4B}">
                <a14:imgProps xmlns:a14="http://schemas.microsoft.com/office/drawing/2010/main">
                  <a14:imgLayer r:embed="rId4">
                    <a14:imgEffect>
                      <a14:colorTemperature colorTemp="2551"/>
                    </a14:imgEffect>
                    <a14:imgEffect>
                      <a14:saturation sat="269000"/>
                    </a14:imgEffect>
                  </a14:imgLayer>
                </a14:imgProps>
              </a:ext>
              <a:ext uri="{28A0092B-C50C-407E-A947-70E740481C1C}">
                <a14:useLocalDpi xmlns:a14="http://schemas.microsoft.com/office/drawing/2010/main"/>
              </a:ext>
            </a:extLst>
          </a:blip>
          <a:srcRect l="4963" t="19181" r="26305" b="12748"/>
          <a:stretch/>
        </p:blipFill>
        <p:spPr>
          <a:xfrm flipV="1">
            <a:off x="838200" y="1656021"/>
            <a:ext cx="11353800" cy="4545991"/>
          </a:xfrm>
          <a:prstGeom prst="rect">
            <a:avLst/>
          </a:prstGeom>
          <a:effectLst/>
        </p:spPr>
      </p:pic>
      <p:sp>
        <p:nvSpPr>
          <p:cNvPr id="37" name="Rectangle 36">
            <a:extLst>
              <a:ext uri="{FF2B5EF4-FFF2-40B4-BE49-F238E27FC236}">
                <a16:creationId xmlns:a16="http://schemas.microsoft.com/office/drawing/2014/main" id="{A157A53A-F535-374E-87DE-30E8D0601740}"/>
              </a:ext>
            </a:extLst>
          </p:cNvPr>
          <p:cNvSpPr/>
          <p:nvPr/>
        </p:nvSpPr>
        <p:spPr>
          <a:xfrm>
            <a:off x="-228191" y="3133242"/>
            <a:ext cx="2085848" cy="1538883"/>
          </a:xfrm>
          <a:prstGeom prst="rect">
            <a:avLst/>
          </a:prstGeom>
          <a:effectLst>
            <a:outerShdw blurRad="63500" sx="102000" sy="102000" algn="ctr" rotWithShape="0">
              <a:prstClr val="black">
                <a:alpha val="40000"/>
              </a:prstClr>
            </a:outerShdw>
          </a:effectLst>
        </p:spPr>
        <p:txBody>
          <a:bodyPr wrap="square">
            <a:spAutoFit/>
          </a:bodyPr>
          <a:lstStyle/>
          <a:p>
            <a:pPr algn="r"/>
            <a:r>
              <a:rPr lang="en-US" sz="3400" b="1" dirty="0">
                <a:solidFill>
                  <a:schemeClr val="bg1"/>
                </a:solidFill>
              </a:rPr>
              <a:t>Low </a:t>
            </a:r>
          </a:p>
          <a:p>
            <a:pPr algn="r"/>
            <a:r>
              <a:rPr lang="en-US" sz="3000" b="1" dirty="0">
                <a:solidFill>
                  <a:schemeClr val="bg1"/>
                </a:solidFill>
              </a:rPr>
              <a:t>Mobility/ Dexterity</a:t>
            </a:r>
            <a:r>
              <a:rPr lang="en-US" sz="3000" b="1" dirty="0"/>
              <a:t> </a:t>
            </a:r>
          </a:p>
        </p:txBody>
      </p:sp>
      <p:sp>
        <p:nvSpPr>
          <p:cNvPr id="42" name="Parallelogram 41" descr="White line accent - separating workspace from shared printer in common area">
            <a:extLst>
              <a:ext uri="{FF2B5EF4-FFF2-40B4-BE49-F238E27FC236}">
                <a16:creationId xmlns:a16="http://schemas.microsoft.com/office/drawing/2014/main" id="{67DB9AAA-013B-DE4C-94C5-D23D3830B8BE}"/>
              </a:ext>
            </a:extLst>
          </p:cNvPr>
          <p:cNvSpPr/>
          <p:nvPr/>
        </p:nvSpPr>
        <p:spPr>
          <a:xfrm>
            <a:off x="4125775" y="1623036"/>
            <a:ext cx="1306126" cy="4578979"/>
          </a:xfrm>
          <a:prstGeom prst="parallelogram">
            <a:avLst>
              <a:gd name="adj" fmla="val 76769"/>
            </a:avLst>
          </a:prstGeom>
          <a:solidFill>
            <a:srgbClr val="FFFFFF">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BAEE242A-FBDF-C440-B23F-9209636CA3F4}"/>
              </a:ext>
            </a:extLst>
          </p:cNvPr>
          <p:cNvSpPr txBox="1"/>
          <p:nvPr/>
        </p:nvSpPr>
        <p:spPr>
          <a:xfrm>
            <a:off x="2472871" y="1902947"/>
            <a:ext cx="2504337" cy="371862"/>
          </a:xfrm>
          <a:prstGeom prst="rect">
            <a:avLst/>
          </a:prstGeom>
          <a:noFill/>
        </p:spPr>
        <p:txBody>
          <a:bodyPr wrap="square" rtlCol="0">
            <a:spAutoFit/>
          </a:bodyPr>
          <a:lstStyle/>
          <a:p>
            <a:pPr algn="ctr">
              <a:lnSpc>
                <a:spcPct val="90000"/>
              </a:lnSpc>
            </a:pPr>
            <a:r>
              <a:rPr lang="en-US" sz="2000" b="1" dirty="0">
                <a:solidFill>
                  <a:srgbClr val="323232"/>
                </a:solidFill>
              </a:rPr>
              <a:t>Workspace</a:t>
            </a:r>
            <a:endParaRPr lang="en-US" sz="2000" dirty="0">
              <a:solidFill>
                <a:srgbClr val="323232"/>
              </a:solidFill>
            </a:endParaRPr>
          </a:p>
        </p:txBody>
      </p:sp>
      <p:sp>
        <p:nvSpPr>
          <p:cNvPr id="41" name="TextBox 40">
            <a:extLst>
              <a:ext uri="{FF2B5EF4-FFF2-40B4-BE49-F238E27FC236}">
                <a16:creationId xmlns:a16="http://schemas.microsoft.com/office/drawing/2014/main" id="{673A76DB-2E37-6449-AB6C-CEA063EB636E}"/>
              </a:ext>
            </a:extLst>
          </p:cNvPr>
          <p:cNvSpPr txBox="1"/>
          <p:nvPr/>
        </p:nvSpPr>
        <p:spPr>
          <a:xfrm>
            <a:off x="4877668" y="1884208"/>
            <a:ext cx="6259727" cy="369332"/>
          </a:xfrm>
          <a:prstGeom prst="rect">
            <a:avLst/>
          </a:prstGeom>
          <a:noFill/>
        </p:spPr>
        <p:txBody>
          <a:bodyPr wrap="square" rtlCol="0">
            <a:spAutoFit/>
          </a:bodyPr>
          <a:lstStyle/>
          <a:p>
            <a:pPr algn="ctr">
              <a:lnSpc>
                <a:spcPct val="90000"/>
              </a:lnSpc>
            </a:pPr>
            <a:r>
              <a:rPr lang="en-US" sz="2000" b="1" dirty="0">
                <a:solidFill>
                  <a:srgbClr val="323232"/>
                </a:solidFill>
              </a:rPr>
              <a:t>Shared Printer in Common Area</a:t>
            </a:r>
            <a:endParaRPr lang="en-US" sz="2000" dirty="0">
              <a:solidFill>
                <a:srgbClr val="323232"/>
              </a:solidFill>
            </a:endParaRPr>
          </a:p>
        </p:txBody>
      </p:sp>
      <p:pic>
        <p:nvPicPr>
          <p:cNvPr id="74" name="Picture 73" descr="Technology icon">
            <a:extLst>
              <a:ext uri="{FF2B5EF4-FFF2-40B4-BE49-F238E27FC236}">
                <a16:creationId xmlns:a16="http://schemas.microsoft.com/office/drawing/2014/main" id="{96234FDB-5FEB-DB46-A726-A91D9DB1E9B4}"/>
              </a:ext>
            </a:extLst>
          </p:cNvPr>
          <p:cNvPicPr>
            <a:picLocks noChangeAspect="1"/>
          </p:cNvPicPr>
          <p:nvPr/>
        </p:nvPicPr>
        <p:blipFill>
          <a:blip r:embed="rId5"/>
          <a:stretch>
            <a:fillRect/>
          </a:stretch>
        </p:blipFill>
        <p:spPr>
          <a:xfrm>
            <a:off x="10678831" y="1081298"/>
            <a:ext cx="1390503" cy="1379379"/>
          </a:xfrm>
          <a:prstGeom prst="rect">
            <a:avLst/>
          </a:prstGeom>
        </p:spPr>
      </p:pic>
      <p:grpSp>
        <p:nvGrpSpPr>
          <p:cNvPr id="24" name="Group 23" descr="Personal Computer">
            <a:extLst>
              <a:ext uri="{FF2B5EF4-FFF2-40B4-BE49-F238E27FC236}">
                <a16:creationId xmlns:a16="http://schemas.microsoft.com/office/drawing/2014/main" id="{C6023895-DD17-9345-AA0B-59FD876DFD3D}"/>
              </a:ext>
            </a:extLst>
          </p:cNvPr>
          <p:cNvGrpSpPr/>
          <p:nvPr/>
        </p:nvGrpSpPr>
        <p:grpSpPr>
          <a:xfrm>
            <a:off x="1625145" y="2544417"/>
            <a:ext cx="3172049" cy="1940908"/>
            <a:chOff x="1643074" y="2831282"/>
            <a:chExt cx="3172049" cy="1940908"/>
          </a:xfrm>
        </p:grpSpPr>
        <p:grpSp>
          <p:nvGrpSpPr>
            <p:cNvPr id="11" name="Group 10">
              <a:extLst>
                <a:ext uri="{FF2B5EF4-FFF2-40B4-BE49-F238E27FC236}">
                  <a16:creationId xmlns:a16="http://schemas.microsoft.com/office/drawing/2014/main" id="{783EAA35-7CC9-824B-9902-6D2A30C288C9}"/>
                </a:ext>
              </a:extLst>
            </p:cNvPr>
            <p:cNvGrpSpPr/>
            <p:nvPr/>
          </p:nvGrpSpPr>
          <p:grpSpPr>
            <a:xfrm>
              <a:off x="1643074" y="2831282"/>
              <a:ext cx="3172049" cy="1940908"/>
              <a:chOff x="1360449" y="2831282"/>
              <a:chExt cx="3172049" cy="1940908"/>
            </a:xfrm>
          </p:grpSpPr>
          <p:pic>
            <p:nvPicPr>
              <p:cNvPr id="43" name="Picture 42" descr="Laptop">
                <a:extLst>
                  <a:ext uri="{FF2B5EF4-FFF2-40B4-BE49-F238E27FC236}">
                    <a16:creationId xmlns:a16="http://schemas.microsoft.com/office/drawing/2014/main" id="{BE349D86-5175-2D4F-8927-DA789AC3F4E2}"/>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2019316" y="2831282"/>
                <a:ext cx="1803784" cy="1803783"/>
              </a:xfrm>
              <a:prstGeom prst="rect">
                <a:avLst/>
              </a:prstGeom>
            </p:spPr>
          </p:pic>
          <p:sp>
            <p:nvSpPr>
              <p:cNvPr id="20" name="TextBox 19">
                <a:extLst>
                  <a:ext uri="{FF2B5EF4-FFF2-40B4-BE49-F238E27FC236}">
                    <a16:creationId xmlns:a16="http://schemas.microsoft.com/office/drawing/2014/main" id="{9DE922AC-0AB7-D246-97F2-40EC4D7BC39A}"/>
                  </a:ext>
                </a:extLst>
              </p:cNvPr>
              <p:cNvSpPr txBox="1"/>
              <p:nvPr/>
            </p:nvSpPr>
            <p:spPr>
              <a:xfrm>
                <a:off x="1360449" y="4430558"/>
                <a:ext cx="3172049" cy="341632"/>
              </a:xfrm>
              <a:prstGeom prst="rect">
                <a:avLst/>
              </a:prstGeom>
              <a:noFill/>
            </p:spPr>
            <p:txBody>
              <a:bodyPr wrap="square" rtlCol="0">
                <a:spAutoFit/>
              </a:bodyPr>
              <a:lstStyle/>
              <a:p>
                <a:pPr algn="ctr">
                  <a:lnSpc>
                    <a:spcPct val="90000"/>
                  </a:lnSpc>
                </a:pPr>
                <a:r>
                  <a:rPr lang="en-US" b="1" dirty="0">
                    <a:solidFill>
                      <a:srgbClr val="323232"/>
                    </a:solidFill>
                  </a:rPr>
                  <a:t>Personal Computer</a:t>
                </a:r>
                <a:endParaRPr lang="en-US" dirty="0">
                  <a:solidFill>
                    <a:srgbClr val="323232"/>
                  </a:solidFill>
                </a:endParaRPr>
              </a:p>
            </p:txBody>
          </p:sp>
        </p:grpSp>
        <p:pic>
          <p:nvPicPr>
            <p:cNvPr id="50" name="Picture 49" descr="Display screen (laptop)">
              <a:extLst>
                <a:ext uri="{FF2B5EF4-FFF2-40B4-BE49-F238E27FC236}">
                  <a16:creationId xmlns:a16="http://schemas.microsoft.com/office/drawing/2014/main" id="{867B00FC-0107-FE45-AE08-F499F4D114E7}"/>
                </a:ext>
              </a:extLst>
            </p:cNvPr>
            <p:cNvPicPr>
              <a:picLocks noChangeAspect="1"/>
            </p:cNvPicPr>
            <p:nvPr/>
          </p:nvPicPr>
          <p:blipFill rotWithShape="1">
            <a:blip r:embed="rId7" cstate="hqprint">
              <a:extLst>
                <a:ext uri="{28A0092B-C50C-407E-A947-70E740481C1C}">
                  <a14:useLocalDpi xmlns:a14="http://schemas.microsoft.com/office/drawing/2010/main"/>
                </a:ext>
              </a:extLst>
            </a:blip>
            <a:srcRect l="22871" t="21679" r="22846" b="28938"/>
            <a:stretch/>
          </p:blipFill>
          <p:spPr>
            <a:xfrm>
              <a:off x="2559144" y="3109968"/>
              <a:ext cx="1286029" cy="858848"/>
            </a:xfrm>
            <a:prstGeom prst="rect">
              <a:avLst/>
            </a:prstGeom>
          </p:spPr>
        </p:pic>
      </p:grpSp>
      <p:grpSp>
        <p:nvGrpSpPr>
          <p:cNvPr id="44" name="Group 43" descr="Mobile devices">
            <a:extLst>
              <a:ext uri="{FF2B5EF4-FFF2-40B4-BE49-F238E27FC236}">
                <a16:creationId xmlns:a16="http://schemas.microsoft.com/office/drawing/2014/main" id="{12BB17DD-EC9D-B34D-B55F-F2E148E64D97}"/>
              </a:ext>
            </a:extLst>
          </p:cNvPr>
          <p:cNvGrpSpPr/>
          <p:nvPr/>
        </p:nvGrpSpPr>
        <p:grpSpPr>
          <a:xfrm>
            <a:off x="4276072" y="2288668"/>
            <a:ext cx="2137536" cy="1370008"/>
            <a:chOff x="4758197" y="2188918"/>
            <a:chExt cx="2137536" cy="1370008"/>
          </a:xfrm>
        </p:grpSpPr>
        <p:pic>
          <p:nvPicPr>
            <p:cNvPr id="45" name="Picture 44" descr="Mobile devices">
              <a:extLst>
                <a:ext uri="{FF2B5EF4-FFF2-40B4-BE49-F238E27FC236}">
                  <a16:creationId xmlns:a16="http://schemas.microsoft.com/office/drawing/2014/main" id="{3EEC2797-CAEE-8C40-8B5B-C6B2B073921C}"/>
                </a:ext>
              </a:extLst>
            </p:cNvPr>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rot="738368">
              <a:off x="5147322" y="2188918"/>
              <a:ext cx="1171992" cy="1171992"/>
            </a:xfrm>
            <a:prstGeom prst="rect">
              <a:avLst/>
            </a:prstGeom>
          </p:spPr>
        </p:pic>
        <p:sp>
          <p:nvSpPr>
            <p:cNvPr id="47" name="TextBox 46">
              <a:extLst>
                <a:ext uri="{FF2B5EF4-FFF2-40B4-BE49-F238E27FC236}">
                  <a16:creationId xmlns:a16="http://schemas.microsoft.com/office/drawing/2014/main" id="{3CC3B293-8A3A-5B49-8F4F-70B47B7D5182}"/>
                </a:ext>
              </a:extLst>
            </p:cNvPr>
            <p:cNvSpPr txBox="1"/>
            <p:nvPr/>
          </p:nvSpPr>
          <p:spPr>
            <a:xfrm>
              <a:off x="4758197" y="3217294"/>
              <a:ext cx="2137536" cy="341632"/>
            </a:xfrm>
            <a:prstGeom prst="rect">
              <a:avLst/>
            </a:prstGeom>
            <a:noFill/>
          </p:spPr>
          <p:txBody>
            <a:bodyPr wrap="square" rtlCol="0">
              <a:spAutoFit/>
            </a:bodyPr>
            <a:lstStyle/>
            <a:p>
              <a:pPr algn="ctr">
                <a:lnSpc>
                  <a:spcPct val="90000"/>
                </a:lnSpc>
              </a:pPr>
              <a:r>
                <a:rPr lang="en-US" b="1" dirty="0">
                  <a:solidFill>
                    <a:srgbClr val="323232"/>
                  </a:solidFill>
                </a:rPr>
                <a:t>Mobile Devices</a:t>
              </a:r>
              <a:endParaRPr lang="en-US" dirty="0">
                <a:solidFill>
                  <a:srgbClr val="323232"/>
                </a:solidFill>
              </a:endParaRPr>
            </a:p>
          </p:txBody>
        </p:sp>
      </p:grpSp>
      <p:grpSp>
        <p:nvGrpSpPr>
          <p:cNvPr id="54" name="Group 53" descr="Right-facing arrow with label &quot;Accessible Printer&quot; and Accessible Printer showing display screen, EZ Access keypad and optional QWERTY Keyboard">
            <a:extLst>
              <a:ext uri="{FF2B5EF4-FFF2-40B4-BE49-F238E27FC236}">
                <a16:creationId xmlns:a16="http://schemas.microsoft.com/office/drawing/2014/main" id="{5062BAAB-E667-CA4A-AE86-EA9349A8810F}"/>
              </a:ext>
            </a:extLst>
          </p:cNvPr>
          <p:cNvGrpSpPr/>
          <p:nvPr/>
        </p:nvGrpSpPr>
        <p:grpSpPr>
          <a:xfrm>
            <a:off x="3845173" y="3031444"/>
            <a:ext cx="8324650" cy="2414904"/>
            <a:chOff x="3845173" y="3031444"/>
            <a:chExt cx="8324650" cy="2414904"/>
          </a:xfrm>
        </p:grpSpPr>
        <p:sp>
          <p:nvSpPr>
            <p:cNvPr id="56" name="Right Arrow 55">
              <a:extLst>
                <a:ext uri="{FF2B5EF4-FFF2-40B4-BE49-F238E27FC236}">
                  <a16:creationId xmlns:a16="http://schemas.microsoft.com/office/drawing/2014/main" id="{BE1DB504-9148-B445-B274-BE92270FBCC8}"/>
                </a:ext>
              </a:extLst>
            </p:cNvPr>
            <p:cNvSpPr/>
            <p:nvPr/>
          </p:nvSpPr>
          <p:spPr>
            <a:xfrm>
              <a:off x="4364424" y="3617254"/>
              <a:ext cx="3160852" cy="640499"/>
            </a:xfrm>
            <a:prstGeom prst="rightArrow">
              <a:avLst>
                <a:gd name="adj1" fmla="val 54680"/>
                <a:gd name="adj2" fmla="val 50000"/>
              </a:avLst>
            </a:prstGeom>
            <a:gradFill flip="none" rotWithShape="1">
              <a:gsLst>
                <a:gs pos="54000">
                  <a:srgbClr val="FFFFFF"/>
                </a:gs>
                <a:gs pos="0">
                  <a:schemeClr val="bg1">
                    <a:alpha val="0"/>
                  </a:schemeClr>
                </a:gs>
                <a:gs pos="100000">
                  <a:schemeClr val="bg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323232"/>
                  </a:solidFill>
                </a:rPr>
                <a:t>Accessible Printer</a:t>
              </a:r>
            </a:p>
          </p:txBody>
        </p:sp>
        <p:sp>
          <p:nvSpPr>
            <p:cNvPr id="59" name="TextBox 58">
              <a:extLst>
                <a:ext uri="{FF2B5EF4-FFF2-40B4-BE49-F238E27FC236}">
                  <a16:creationId xmlns:a16="http://schemas.microsoft.com/office/drawing/2014/main" id="{D36BEB35-E01B-DB48-B280-547E97E96AAE}"/>
                </a:ext>
              </a:extLst>
            </p:cNvPr>
            <p:cNvSpPr txBox="1"/>
            <p:nvPr/>
          </p:nvSpPr>
          <p:spPr>
            <a:xfrm>
              <a:off x="3845173" y="4402666"/>
              <a:ext cx="3751819" cy="840230"/>
            </a:xfrm>
            <a:prstGeom prst="rect">
              <a:avLst/>
            </a:prstGeom>
            <a:noFill/>
          </p:spPr>
          <p:txBody>
            <a:bodyPr wrap="square" rtlCol="0">
              <a:spAutoFit/>
            </a:bodyPr>
            <a:lstStyle/>
            <a:p>
              <a:pPr algn="ctr">
                <a:lnSpc>
                  <a:spcPct val="90000"/>
                </a:lnSpc>
              </a:pPr>
              <a:r>
                <a:rPr lang="en-US" b="1" dirty="0">
                  <a:solidFill>
                    <a:srgbClr val="323232"/>
                  </a:solidFill>
                </a:rPr>
                <a:t>Printer – </a:t>
              </a:r>
              <a:r>
                <a:rPr lang="en-US" dirty="0">
                  <a:solidFill>
                    <a:srgbClr val="323232"/>
                  </a:solidFill>
                </a:rPr>
                <a:t>Keypad / </a:t>
              </a:r>
              <a:br>
                <a:rPr lang="en-US" dirty="0">
                  <a:solidFill>
                    <a:srgbClr val="323232"/>
                  </a:solidFill>
                </a:rPr>
              </a:br>
              <a:r>
                <a:rPr lang="en-US" dirty="0">
                  <a:solidFill>
                    <a:srgbClr val="323232"/>
                  </a:solidFill>
                </a:rPr>
                <a:t>Keyboard, Reach to Operable Parts, Display Screen Visibility, etc.</a:t>
              </a:r>
            </a:p>
          </p:txBody>
        </p:sp>
        <p:pic>
          <p:nvPicPr>
            <p:cNvPr id="60" name="Picture 59" descr="Printer body">
              <a:extLst>
                <a:ext uri="{FF2B5EF4-FFF2-40B4-BE49-F238E27FC236}">
                  <a16:creationId xmlns:a16="http://schemas.microsoft.com/office/drawing/2014/main" id="{3872347F-1A6B-0E4C-9862-9459ED93D948}"/>
                </a:ext>
              </a:extLst>
            </p:cNvPr>
            <p:cNvPicPr>
              <a:picLocks noChangeAspect="1"/>
            </p:cNvPicPr>
            <p:nvPr/>
          </p:nvPicPr>
          <p:blipFill rotWithShape="1">
            <a:blip r:embed="rId9"/>
            <a:srcRect t="46994" r="19428"/>
            <a:stretch/>
          </p:blipFill>
          <p:spPr>
            <a:xfrm>
              <a:off x="9840817" y="3930380"/>
              <a:ext cx="2329006" cy="1515968"/>
            </a:xfrm>
            <a:prstGeom prst="rect">
              <a:avLst/>
            </a:prstGeom>
          </p:spPr>
        </p:pic>
        <p:pic>
          <p:nvPicPr>
            <p:cNvPr id="64" name="Picture 63" descr="Multifunction printer">
              <a:extLst>
                <a:ext uri="{FF2B5EF4-FFF2-40B4-BE49-F238E27FC236}">
                  <a16:creationId xmlns:a16="http://schemas.microsoft.com/office/drawing/2014/main" id="{C174B76E-5EBE-DD40-A3FD-5F1BFEE196E2}"/>
                </a:ext>
              </a:extLst>
            </p:cNvPr>
            <p:cNvPicPr>
              <a:picLocks noChangeAspect="1"/>
            </p:cNvPicPr>
            <p:nvPr/>
          </p:nvPicPr>
          <p:blipFill rotWithShape="1">
            <a:blip r:embed="rId10">
              <a:extLst>
                <a:ext uri="{BEBA8EAE-BF5A-486C-A8C5-ECC9F3942E4B}">
                  <a14:imgProps xmlns:a14="http://schemas.microsoft.com/office/drawing/2010/main">
                    <a14:imgLayer r:embed="rId11">
                      <a14:imgEffect>
                        <a14:sharpenSoften amount="50000"/>
                      </a14:imgEffect>
                      <a14:imgEffect>
                        <a14:brightnessContrast contrast="40000"/>
                      </a14:imgEffect>
                    </a14:imgLayer>
                  </a14:imgProps>
                </a:ext>
              </a:extLst>
            </a:blip>
            <a:srcRect b="26682"/>
            <a:stretch/>
          </p:blipFill>
          <p:spPr>
            <a:xfrm>
              <a:off x="6713444" y="3031444"/>
              <a:ext cx="3603187" cy="2218399"/>
            </a:xfrm>
            <a:prstGeom prst="rect">
              <a:avLst/>
            </a:prstGeom>
          </p:spPr>
        </p:pic>
        <p:grpSp>
          <p:nvGrpSpPr>
            <p:cNvPr id="65" name="Group 64">
              <a:extLst>
                <a:ext uri="{FF2B5EF4-FFF2-40B4-BE49-F238E27FC236}">
                  <a16:creationId xmlns:a16="http://schemas.microsoft.com/office/drawing/2014/main" id="{EA0A3B1C-3A47-8348-AF51-23AC68605FAF}"/>
                </a:ext>
              </a:extLst>
            </p:cNvPr>
            <p:cNvGrpSpPr/>
            <p:nvPr/>
          </p:nvGrpSpPr>
          <p:grpSpPr>
            <a:xfrm>
              <a:off x="8249443" y="3582598"/>
              <a:ext cx="1105988" cy="824249"/>
              <a:chOff x="8729296" y="3109968"/>
              <a:chExt cx="1949535" cy="1268490"/>
            </a:xfrm>
          </p:grpSpPr>
          <p:pic>
            <p:nvPicPr>
              <p:cNvPr id="72" name="Picture 71" descr="Display screen (printer)">
                <a:extLst>
                  <a:ext uri="{FF2B5EF4-FFF2-40B4-BE49-F238E27FC236}">
                    <a16:creationId xmlns:a16="http://schemas.microsoft.com/office/drawing/2014/main" id="{72E3F7D6-DE90-2B47-BBA9-73C7884F70B9}"/>
                  </a:ext>
                </a:extLst>
              </p:cNvPr>
              <p:cNvPicPr>
                <a:picLocks noChangeAspect="1"/>
              </p:cNvPicPr>
              <p:nvPr/>
            </p:nvPicPr>
            <p:blipFill rotWithShape="1">
              <a:blip r:embed="rId12"/>
              <a:srcRect t="10064" r="9735" b="31204"/>
              <a:stretch/>
            </p:blipFill>
            <p:spPr>
              <a:xfrm>
                <a:off x="8729296" y="3109968"/>
                <a:ext cx="1949535" cy="1268490"/>
              </a:xfrm>
              <a:prstGeom prst="rect">
                <a:avLst/>
              </a:prstGeom>
            </p:spPr>
          </p:pic>
          <p:pic>
            <p:nvPicPr>
              <p:cNvPr id="73" name="Picture 72" descr="Display screen (printer)">
                <a:extLst>
                  <a:ext uri="{FF2B5EF4-FFF2-40B4-BE49-F238E27FC236}">
                    <a16:creationId xmlns:a16="http://schemas.microsoft.com/office/drawing/2014/main" id="{638F171D-FD67-1148-A389-A50E676F0D32}"/>
                  </a:ext>
                </a:extLst>
              </p:cNvPr>
              <p:cNvPicPr>
                <a:picLocks noChangeAspect="1"/>
              </p:cNvPicPr>
              <p:nvPr/>
            </p:nvPicPr>
            <p:blipFill rotWithShape="1">
              <a:blip r:embed="rId7" cstate="hqprint">
                <a:extLst>
                  <a:ext uri="{28A0092B-C50C-407E-A947-70E740481C1C}">
                    <a14:useLocalDpi xmlns:a14="http://schemas.microsoft.com/office/drawing/2010/main"/>
                  </a:ext>
                </a:extLst>
              </a:blip>
              <a:srcRect l="22871" t="21679" r="22846" b="28938"/>
              <a:stretch/>
            </p:blipFill>
            <p:spPr>
              <a:xfrm>
                <a:off x="8829283" y="3245631"/>
                <a:ext cx="1690228" cy="949356"/>
              </a:xfrm>
              <a:prstGeom prst="rect">
                <a:avLst/>
              </a:prstGeom>
            </p:spPr>
          </p:pic>
        </p:grpSp>
        <p:pic>
          <p:nvPicPr>
            <p:cNvPr id="67" name="Picture 66" descr="EZ Access keypad">
              <a:extLst>
                <a:ext uri="{FF2B5EF4-FFF2-40B4-BE49-F238E27FC236}">
                  <a16:creationId xmlns:a16="http://schemas.microsoft.com/office/drawing/2014/main" id="{0F52AA68-4A2F-C04B-9DB4-2D134D9BA30A}"/>
                </a:ext>
              </a:extLst>
            </p:cNvPr>
            <p:cNvPicPr>
              <a:picLocks noChangeAspect="1"/>
            </p:cNvPicPr>
            <p:nvPr/>
          </p:nvPicPr>
          <p:blipFill>
            <a:blip r:embed="rId13" cstate="hqprint">
              <a:extLst>
                <a:ext uri="{28A0092B-C50C-407E-A947-70E740481C1C}">
                  <a14:useLocalDpi xmlns:a14="http://schemas.microsoft.com/office/drawing/2010/main"/>
                </a:ext>
              </a:extLst>
            </a:blip>
            <a:stretch>
              <a:fillRect/>
            </a:stretch>
          </p:blipFill>
          <p:spPr>
            <a:xfrm rot="1174311">
              <a:off x="8251490" y="4272817"/>
              <a:ext cx="1336622" cy="701282"/>
            </a:xfrm>
            <a:prstGeom prst="rect">
              <a:avLst/>
            </a:prstGeom>
          </p:spPr>
        </p:pic>
        <p:pic>
          <p:nvPicPr>
            <p:cNvPr id="68" name="Picture 67" descr="QWERTY Keyboard">
              <a:extLst>
                <a:ext uri="{FF2B5EF4-FFF2-40B4-BE49-F238E27FC236}">
                  <a16:creationId xmlns:a16="http://schemas.microsoft.com/office/drawing/2014/main" id="{1C8CC7A5-12C0-A34D-A553-C65F2DAD00F5}"/>
                </a:ext>
              </a:extLst>
            </p:cNvPr>
            <p:cNvPicPr>
              <a:picLocks noChangeAspect="1"/>
            </p:cNvPicPr>
            <p:nvPr/>
          </p:nvPicPr>
          <p:blipFill>
            <a:blip r:embed="rId14" cstate="print">
              <a:extLst>
                <a:ext uri="{28A0092B-C50C-407E-A947-70E740481C1C}">
                  <a14:useLocalDpi xmlns:a14="http://schemas.microsoft.com/office/drawing/2010/main"/>
                </a:ext>
              </a:extLst>
            </a:blip>
            <a:stretch>
              <a:fillRect/>
            </a:stretch>
          </p:blipFill>
          <p:spPr>
            <a:xfrm>
              <a:off x="8172642" y="4573491"/>
              <a:ext cx="1325670" cy="478628"/>
            </a:xfrm>
            <a:prstGeom prst="rect">
              <a:avLst/>
            </a:prstGeom>
          </p:spPr>
        </p:pic>
      </p:grpSp>
      <p:sp>
        <p:nvSpPr>
          <p:cNvPr id="6" name="Slide Number Placeholder 5"/>
          <p:cNvSpPr>
            <a:spLocks noGrp="1"/>
          </p:cNvSpPr>
          <p:nvPr>
            <p:ph type="sldNum" sz="quarter" idx="4"/>
          </p:nvPr>
        </p:nvSpPr>
        <p:spPr>
          <a:xfrm>
            <a:off x="838200" y="6356350"/>
            <a:ext cx="2743200" cy="365125"/>
          </a:xfrm>
        </p:spPr>
        <p:txBody>
          <a:bodyPr/>
          <a:lstStyle/>
          <a:p>
            <a:fld id="{2030EA8A-DA75-3443-B9EE-A63E33F4F203}" type="slidenum">
              <a:rPr lang="en-US" smtClean="0"/>
              <a:pPr/>
              <a:t>19</a:t>
            </a:fld>
            <a:endParaRPr lang="en-US" dirty="0"/>
          </a:p>
        </p:txBody>
      </p:sp>
      <p:sp>
        <p:nvSpPr>
          <p:cNvPr id="2" name="Footer Placeholder 1"/>
          <p:cNvSpPr>
            <a:spLocks noGrp="1"/>
          </p:cNvSpPr>
          <p:nvPr>
            <p:ph type="ftr" sz="quarter" idx="3"/>
          </p:nvPr>
        </p:nvSpPr>
        <p:spPr>
          <a:xfrm>
            <a:off x="3742592" y="6356349"/>
            <a:ext cx="4706815" cy="365125"/>
          </a:xfrm>
        </p:spPr>
        <p:txBody>
          <a:bodyPr/>
          <a:lstStyle/>
          <a:p>
            <a:r>
              <a:rPr lang="en-US"/>
              <a:t>levelaccess.com   </a:t>
            </a:r>
            <a:r>
              <a:rPr lang="en-US" b="1"/>
              <a:t> </a:t>
            </a:r>
            <a:r>
              <a:rPr lang="en-US" b="1">
                <a:solidFill>
                  <a:srgbClr val="5CD344"/>
                </a:solidFill>
              </a:rPr>
              <a:t>|</a:t>
            </a:r>
            <a:r>
              <a:rPr lang="en-US" b="1">
                <a:solidFill>
                  <a:srgbClr val="00D81A"/>
                </a:solidFill>
              </a:rPr>
              <a:t> </a:t>
            </a:r>
            <a:r>
              <a:rPr lang="en-US" b="1"/>
              <a:t>   </a:t>
            </a:r>
            <a:r>
              <a:rPr lang="en-US"/>
              <a:t>(</a:t>
            </a:r>
            <a:r>
              <a:rPr lang="de-DE"/>
              <a:t>800) 899-9659    </a:t>
            </a:r>
            <a:r>
              <a:rPr lang="en-US" b="1">
                <a:solidFill>
                  <a:srgbClr val="5CD344"/>
                </a:solidFill>
              </a:rPr>
              <a:t>|</a:t>
            </a:r>
            <a:r>
              <a:rPr lang="en-US"/>
              <a:t>    info@levelaccess.com</a:t>
            </a:r>
            <a:endParaRPr lang="en-US" dirty="0"/>
          </a:p>
        </p:txBody>
      </p:sp>
    </p:spTree>
    <p:extLst>
      <p:ext uri="{BB962C8B-B14F-4D97-AF65-F5344CB8AC3E}">
        <p14:creationId xmlns:p14="http://schemas.microsoft.com/office/powerpoint/2010/main" val="3722730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4"/>
                                        </p:tgtEl>
                                        <p:attrNameLst>
                                          <p:attrName>style.visibility</p:attrName>
                                        </p:attrNameLst>
                                      </p:cBhvr>
                                      <p:to>
                                        <p:strVal val="visible"/>
                                      </p:to>
                                    </p:set>
                                    <p:animEffect transition="in" filter="fade">
                                      <p:cBhvr>
                                        <p:cTn id="11" dur="500"/>
                                        <p:tgtEl>
                                          <p:spTgt spid="44"/>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54"/>
                                        </p:tgtEl>
                                        <p:attrNameLst>
                                          <p:attrName>style.visibility</p:attrName>
                                        </p:attrNameLst>
                                      </p:cBhvr>
                                      <p:to>
                                        <p:strVal val="visible"/>
                                      </p:to>
                                    </p:set>
                                    <p:animEffect transition="in" filter="fade">
                                      <p:cBhvr>
                                        <p:cTn id="16"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09859"/>
            <a:ext cx="10515600" cy="637198"/>
          </a:xfrm>
        </p:spPr>
        <p:txBody>
          <a:bodyPr/>
          <a:lstStyle/>
          <a:p>
            <a:r>
              <a:rPr lang="en-US" dirty="0"/>
              <a:t>Agenda</a:t>
            </a:r>
          </a:p>
        </p:txBody>
      </p:sp>
      <p:sp>
        <p:nvSpPr>
          <p:cNvPr id="6" name="Subtitle 5"/>
          <p:cNvSpPr>
            <a:spLocks noGrp="1"/>
          </p:cNvSpPr>
          <p:nvPr>
            <p:ph type="subTitle" idx="10"/>
          </p:nvPr>
        </p:nvSpPr>
        <p:spPr>
          <a:xfrm>
            <a:off x="788325" y="947057"/>
            <a:ext cx="10515600" cy="529592"/>
          </a:xfrm>
        </p:spPr>
        <p:txBody>
          <a:bodyPr anchor="b">
            <a:normAutofit/>
          </a:bodyPr>
          <a:lstStyle/>
          <a:p>
            <a:r>
              <a:rPr lang="en-US" dirty="0"/>
              <a:t>Innovative Accessibility Design for Hardware with Closed Functionality </a:t>
            </a:r>
          </a:p>
        </p:txBody>
      </p:sp>
      <p:sp>
        <p:nvSpPr>
          <p:cNvPr id="3" name="Content Placeholder 2"/>
          <p:cNvSpPr>
            <a:spLocks noGrp="1"/>
          </p:cNvSpPr>
          <p:nvPr>
            <p:ph idx="1"/>
          </p:nvPr>
        </p:nvSpPr>
        <p:spPr>
          <a:xfrm>
            <a:off x="838199" y="1712422"/>
            <a:ext cx="8577264" cy="4464540"/>
          </a:xfrm>
        </p:spPr>
        <p:txBody>
          <a:bodyPr>
            <a:normAutofit/>
          </a:bodyPr>
          <a:lstStyle/>
          <a:p>
            <a:r>
              <a:rPr lang="en-US" sz="3200" b="1" dirty="0"/>
              <a:t>What is Closed Functionality?</a:t>
            </a:r>
          </a:p>
          <a:p>
            <a:r>
              <a:rPr lang="en-US" sz="3200" b="1" dirty="0"/>
              <a:t>Accessibility Legal Requirements</a:t>
            </a:r>
          </a:p>
          <a:p>
            <a:r>
              <a:rPr lang="en-US" sz="3200" b="1" dirty="0"/>
              <a:t>Accessible Design Examples</a:t>
            </a:r>
          </a:p>
          <a:p>
            <a:pPr lvl="1"/>
            <a:r>
              <a:rPr lang="en-US" sz="2800" dirty="0"/>
              <a:t>Government Field Office Kiosk</a:t>
            </a:r>
          </a:p>
          <a:p>
            <a:pPr lvl="1"/>
            <a:r>
              <a:rPr lang="en-US" sz="2800" dirty="0"/>
              <a:t>Printer Manufacturer</a:t>
            </a:r>
            <a:r>
              <a:rPr lang="en-US" sz="2800" b="1" dirty="0"/>
              <a:t> </a:t>
            </a:r>
          </a:p>
          <a:p>
            <a:r>
              <a:rPr lang="en-US" sz="3200" b="1" dirty="0"/>
              <a:t>Implications for Solution Providers</a:t>
            </a:r>
          </a:p>
          <a:p>
            <a:r>
              <a:rPr lang="en-US" sz="3200" b="1" dirty="0"/>
              <a:t>Q&amp;A and Resources</a:t>
            </a:r>
          </a:p>
        </p:txBody>
      </p:sp>
      <p:pic>
        <p:nvPicPr>
          <p:cNvPr id="8" name="Picture 7" descr="Agenda icon">
            <a:extLst>
              <a:ext uri="{FF2B5EF4-FFF2-40B4-BE49-F238E27FC236}">
                <a16:creationId xmlns:a16="http://schemas.microsoft.com/office/drawing/2014/main" id="{CA7CC0C3-25D7-3C4F-A0C5-1EA5C2CCB472}"/>
              </a:ext>
            </a:extLst>
          </p:cNvPr>
          <p:cNvPicPr>
            <a:picLocks noChangeAspect="1"/>
          </p:cNvPicPr>
          <p:nvPr/>
        </p:nvPicPr>
        <p:blipFill>
          <a:blip r:embed="rId2"/>
          <a:stretch>
            <a:fillRect/>
          </a:stretch>
        </p:blipFill>
        <p:spPr>
          <a:xfrm>
            <a:off x="9088802" y="1879600"/>
            <a:ext cx="2264998" cy="2749550"/>
          </a:xfrm>
          <a:prstGeom prst="rect">
            <a:avLst/>
          </a:prstGeom>
        </p:spPr>
      </p:pic>
      <p:sp>
        <p:nvSpPr>
          <p:cNvPr id="5" name="Slide Number Placeholder 4"/>
          <p:cNvSpPr>
            <a:spLocks noGrp="1"/>
          </p:cNvSpPr>
          <p:nvPr>
            <p:ph type="sldNum" sz="quarter" idx="4"/>
          </p:nvPr>
        </p:nvSpPr>
        <p:spPr/>
        <p:txBody>
          <a:bodyPr/>
          <a:lstStyle/>
          <a:p>
            <a:fld id="{2030EA8A-DA75-3443-B9EE-A63E33F4F203}" type="slidenum">
              <a:rPr lang="en-US" smtClean="0"/>
              <a:pPr/>
              <a:t>2</a:t>
            </a:fld>
            <a:endParaRPr lang="en-US" dirty="0"/>
          </a:p>
        </p:txBody>
      </p:sp>
      <p:sp>
        <p:nvSpPr>
          <p:cNvPr id="4" name="Footer Placeholder 3"/>
          <p:cNvSpPr>
            <a:spLocks noGrp="1"/>
          </p:cNvSpPr>
          <p:nvPr>
            <p:ph type="ftr" sz="quarter" idx="3"/>
          </p:nvPr>
        </p:nvSpPr>
        <p:spPr/>
        <p:txBody>
          <a:bodyPr/>
          <a:lstStyle/>
          <a:p>
            <a:r>
              <a:rPr lang="en-US"/>
              <a:t>levelaccess.com   </a:t>
            </a:r>
            <a:r>
              <a:rPr lang="en-US" b="1"/>
              <a:t> </a:t>
            </a:r>
            <a:r>
              <a:rPr lang="en-US" b="1">
                <a:solidFill>
                  <a:srgbClr val="5CD344"/>
                </a:solidFill>
              </a:rPr>
              <a:t>|</a:t>
            </a:r>
            <a:r>
              <a:rPr lang="en-US" b="1">
                <a:solidFill>
                  <a:srgbClr val="00D81A"/>
                </a:solidFill>
              </a:rPr>
              <a:t> </a:t>
            </a:r>
            <a:r>
              <a:rPr lang="en-US" b="1"/>
              <a:t>   </a:t>
            </a:r>
            <a:r>
              <a:rPr lang="en-US"/>
              <a:t>(</a:t>
            </a:r>
            <a:r>
              <a:rPr lang="de-DE"/>
              <a:t>800) 899-9659    </a:t>
            </a:r>
            <a:r>
              <a:rPr lang="en-US" b="1">
                <a:solidFill>
                  <a:srgbClr val="5CD344"/>
                </a:solidFill>
              </a:rPr>
              <a:t>|</a:t>
            </a:r>
            <a:r>
              <a:rPr lang="en-US"/>
              <a:t>    info@levelaccess.com</a:t>
            </a:r>
            <a:endParaRPr lang="en-US" dirty="0"/>
          </a:p>
        </p:txBody>
      </p:sp>
    </p:spTree>
    <p:extLst>
      <p:ext uri="{BB962C8B-B14F-4D97-AF65-F5344CB8AC3E}">
        <p14:creationId xmlns:p14="http://schemas.microsoft.com/office/powerpoint/2010/main" val="4128754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59734"/>
            <a:ext cx="10515600" cy="637198"/>
          </a:xfrm>
        </p:spPr>
        <p:txBody>
          <a:bodyPr/>
          <a:lstStyle/>
          <a:p>
            <a:r>
              <a:rPr lang="en-US" dirty="0"/>
              <a:t>Example #2: </a:t>
            </a:r>
            <a:r>
              <a:rPr lang="en-US" dirty="0">
                <a:latin typeface="Arial" panose="020B0604020202020204" pitchFamily="34" charset="0"/>
                <a:cs typeface="Arial" panose="020B0604020202020204" pitchFamily="34" charset="0"/>
              </a:rPr>
              <a:t>Example Stack Considerations</a:t>
            </a:r>
            <a:endParaRPr lang="en-US" dirty="0"/>
          </a:p>
        </p:txBody>
      </p:sp>
      <p:sp>
        <p:nvSpPr>
          <p:cNvPr id="6" name="Subtitle 5"/>
          <p:cNvSpPr>
            <a:spLocks noGrp="1"/>
          </p:cNvSpPr>
          <p:nvPr>
            <p:ph type="subTitle" idx="10"/>
          </p:nvPr>
        </p:nvSpPr>
        <p:spPr>
          <a:xfrm>
            <a:off x="838200" y="947057"/>
            <a:ext cx="10515600" cy="529592"/>
          </a:xfrm>
        </p:spPr>
        <p:txBody>
          <a:bodyPr>
            <a:normAutofit/>
          </a:bodyPr>
          <a:lstStyle/>
          <a:p>
            <a:r>
              <a:rPr lang="en-US" dirty="0"/>
              <a:t>Innovative Accessibility Design for Hardware with Closed Functionality </a:t>
            </a:r>
          </a:p>
        </p:txBody>
      </p:sp>
      <p:sp>
        <p:nvSpPr>
          <p:cNvPr id="3" name="Content Placeholder 2"/>
          <p:cNvSpPr>
            <a:spLocks noGrp="1"/>
          </p:cNvSpPr>
          <p:nvPr>
            <p:ph idx="1"/>
          </p:nvPr>
        </p:nvSpPr>
        <p:spPr>
          <a:xfrm>
            <a:off x="838200" y="1728788"/>
            <a:ext cx="10386485" cy="4729162"/>
          </a:xfrm>
        </p:spPr>
        <p:txBody>
          <a:bodyPr>
            <a:normAutofit fontScale="62500" lnSpcReduction="20000"/>
          </a:bodyPr>
          <a:lstStyle/>
          <a:p>
            <a:r>
              <a:rPr lang="en-US" sz="3300" b="1" dirty="0"/>
              <a:t>Hardware / Installation</a:t>
            </a:r>
          </a:p>
          <a:p>
            <a:pPr lvl="1"/>
            <a:r>
              <a:rPr lang="en-US" dirty="0"/>
              <a:t>Display size/position/adjustment</a:t>
            </a:r>
          </a:p>
          <a:p>
            <a:pPr lvl="1"/>
            <a:r>
              <a:rPr lang="en-US" dirty="0">
                <a:hlinkClick r:id="rId2"/>
              </a:rPr>
              <a:t>EZ Access® keypad</a:t>
            </a:r>
            <a:r>
              <a:rPr lang="en-US" dirty="0"/>
              <a:t> or other method to navigate / select (alternative to touch)</a:t>
            </a:r>
          </a:p>
          <a:p>
            <a:pPr lvl="1"/>
            <a:r>
              <a:rPr lang="en-US" dirty="0"/>
              <a:t>Operable parts access including force, tactile discernibility, forward/side reach</a:t>
            </a:r>
          </a:p>
          <a:p>
            <a:pPr lvl="1"/>
            <a:r>
              <a:rPr lang="en-US" dirty="0"/>
              <a:t>Audio connector with volume control</a:t>
            </a:r>
          </a:p>
          <a:p>
            <a:pPr lvl="1"/>
            <a:r>
              <a:rPr lang="en-US" dirty="0"/>
              <a:t>Optional QWERTY keyboard attachment</a:t>
            </a:r>
          </a:p>
          <a:p>
            <a:pPr lvl="1"/>
            <a:r>
              <a:rPr lang="en-US" dirty="0"/>
              <a:t>Braille instructions</a:t>
            </a:r>
          </a:p>
          <a:p>
            <a:r>
              <a:rPr lang="en-US" sz="3300" b="1" dirty="0"/>
              <a:t>Firmware / OS/ Assistive Features</a:t>
            </a:r>
          </a:p>
          <a:p>
            <a:pPr lvl="1"/>
            <a:r>
              <a:rPr lang="en-US" dirty="0"/>
              <a:t>Activation and reset of accessibility settings</a:t>
            </a:r>
          </a:p>
          <a:p>
            <a:pPr lvl="1"/>
            <a:r>
              <a:rPr lang="en-US" dirty="0"/>
              <a:t>Focus indicator</a:t>
            </a:r>
          </a:p>
          <a:p>
            <a:pPr lvl="1"/>
            <a:r>
              <a:rPr lang="en-US" dirty="0"/>
              <a:t>Sufficient color / contrast on display (optional high contrast)</a:t>
            </a:r>
          </a:p>
          <a:p>
            <a:pPr lvl="1"/>
            <a:r>
              <a:rPr lang="en-US" dirty="0"/>
              <a:t>Embedded screen reader</a:t>
            </a:r>
          </a:p>
          <a:p>
            <a:r>
              <a:rPr lang="en-US" sz="3300" b="1" dirty="0"/>
              <a:t>Application(s)</a:t>
            </a:r>
          </a:p>
          <a:p>
            <a:pPr lvl="1"/>
            <a:r>
              <a:rPr lang="en-US" dirty="0"/>
              <a:t>Kiosk, ancillary web /mobile apps meet WCAG Level A and Level AA success criteria</a:t>
            </a:r>
          </a:p>
          <a:p>
            <a:pPr lvl="1"/>
            <a:r>
              <a:rPr lang="en-US" dirty="0"/>
              <a:t>Tested for compatibility with built-in or third party assistive tech (e.g. screen reader)</a:t>
            </a:r>
          </a:p>
          <a:p>
            <a:pPr lvl="1"/>
            <a:endParaRPr lang="en-US" dirty="0"/>
          </a:p>
          <a:p>
            <a:pPr lvl="1"/>
            <a:endParaRPr lang="en-US" dirty="0"/>
          </a:p>
        </p:txBody>
      </p:sp>
      <p:grpSp>
        <p:nvGrpSpPr>
          <p:cNvPr id="23" name="Group 22" descr="Accessible Printer showing Braille instructions, display screen, headphones, screen reader icon, EZ Access keypad and optional QWERTY keyboard">
            <a:extLst>
              <a:ext uri="{FF2B5EF4-FFF2-40B4-BE49-F238E27FC236}">
                <a16:creationId xmlns:a16="http://schemas.microsoft.com/office/drawing/2014/main" id="{832FFE6E-372F-864F-A83B-1E0B18124D41}"/>
              </a:ext>
            </a:extLst>
          </p:cNvPr>
          <p:cNvGrpSpPr/>
          <p:nvPr/>
        </p:nvGrpSpPr>
        <p:grpSpPr>
          <a:xfrm>
            <a:off x="8115299" y="2932176"/>
            <a:ext cx="4150712" cy="2503931"/>
            <a:chOff x="6713444" y="2665595"/>
            <a:chExt cx="4609593" cy="2780753"/>
          </a:xfrm>
        </p:grpSpPr>
        <p:grpSp>
          <p:nvGrpSpPr>
            <p:cNvPr id="24" name="Group 23">
              <a:extLst>
                <a:ext uri="{FF2B5EF4-FFF2-40B4-BE49-F238E27FC236}">
                  <a16:creationId xmlns:a16="http://schemas.microsoft.com/office/drawing/2014/main" id="{42F6D261-FB5A-2B45-87AB-998F71DACFA7}"/>
                </a:ext>
              </a:extLst>
            </p:cNvPr>
            <p:cNvGrpSpPr/>
            <p:nvPr/>
          </p:nvGrpSpPr>
          <p:grpSpPr>
            <a:xfrm>
              <a:off x="6713444" y="2665595"/>
              <a:ext cx="4609593" cy="2780753"/>
              <a:chOff x="6713444" y="2665595"/>
              <a:chExt cx="4609593" cy="2780753"/>
            </a:xfrm>
          </p:grpSpPr>
          <p:pic>
            <p:nvPicPr>
              <p:cNvPr id="28" name="Picture 27" descr="Printer body">
                <a:extLst>
                  <a:ext uri="{FF2B5EF4-FFF2-40B4-BE49-F238E27FC236}">
                    <a16:creationId xmlns:a16="http://schemas.microsoft.com/office/drawing/2014/main" id="{028BB76B-D417-BC49-914F-F2674AB9CBF6}"/>
                  </a:ext>
                </a:extLst>
              </p:cNvPr>
              <p:cNvPicPr>
                <a:picLocks noChangeAspect="1"/>
              </p:cNvPicPr>
              <p:nvPr/>
            </p:nvPicPr>
            <p:blipFill rotWithShape="1">
              <a:blip r:embed="rId3"/>
              <a:srcRect t="46994" r="51478"/>
              <a:stretch/>
            </p:blipFill>
            <p:spPr>
              <a:xfrm>
                <a:off x="9840817" y="3930380"/>
                <a:ext cx="1402569" cy="1515968"/>
              </a:xfrm>
              <a:prstGeom prst="rect">
                <a:avLst/>
              </a:prstGeom>
            </p:spPr>
          </p:pic>
          <p:pic>
            <p:nvPicPr>
              <p:cNvPr id="29" name="Picture 28" descr="Multifunction printer">
                <a:extLst>
                  <a:ext uri="{FF2B5EF4-FFF2-40B4-BE49-F238E27FC236}">
                    <a16:creationId xmlns:a16="http://schemas.microsoft.com/office/drawing/2014/main" id="{05906DF8-56BE-F948-847D-55DD3BA9C9C7}"/>
                  </a:ext>
                </a:extLst>
              </p:cNvPr>
              <p:cNvPicPr>
                <a:picLocks noChangeAspect="1"/>
              </p:cNvPicPr>
              <p:nvPr/>
            </p:nvPicPr>
            <p:blipFill rotWithShape="1">
              <a:blip r:embed="rId4">
                <a:extLst>
                  <a:ext uri="{BEBA8EAE-BF5A-486C-A8C5-ECC9F3942E4B}">
                    <a14:imgProps xmlns:a14="http://schemas.microsoft.com/office/drawing/2010/main">
                      <a14:imgLayer r:embed="rId5">
                        <a14:imgEffect>
                          <a14:sharpenSoften amount="50000"/>
                        </a14:imgEffect>
                        <a14:imgEffect>
                          <a14:brightnessContrast contrast="40000"/>
                        </a14:imgEffect>
                      </a14:imgLayer>
                    </a14:imgProps>
                  </a:ext>
                </a:extLst>
              </a:blip>
              <a:srcRect b="26682"/>
              <a:stretch/>
            </p:blipFill>
            <p:spPr>
              <a:xfrm>
                <a:off x="6713444" y="3031444"/>
                <a:ext cx="3603187" cy="2218399"/>
              </a:xfrm>
              <a:prstGeom prst="rect">
                <a:avLst/>
              </a:prstGeom>
            </p:spPr>
          </p:pic>
          <p:grpSp>
            <p:nvGrpSpPr>
              <p:cNvPr id="30" name="Group 29">
                <a:extLst>
                  <a:ext uri="{FF2B5EF4-FFF2-40B4-BE49-F238E27FC236}">
                    <a16:creationId xmlns:a16="http://schemas.microsoft.com/office/drawing/2014/main" id="{E1E6DD90-2D5A-C44C-84F2-549B18AD9A87}"/>
                  </a:ext>
                </a:extLst>
              </p:cNvPr>
              <p:cNvGrpSpPr/>
              <p:nvPr/>
            </p:nvGrpSpPr>
            <p:grpSpPr>
              <a:xfrm>
                <a:off x="8249443" y="3582598"/>
                <a:ext cx="1105988" cy="824249"/>
                <a:chOff x="8729296" y="3109968"/>
                <a:chExt cx="1949535" cy="1268490"/>
              </a:xfrm>
            </p:grpSpPr>
            <p:pic>
              <p:nvPicPr>
                <p:cNvPr id="36" name="Picture 35" descr="Display screen (printer)">
                  <a:extLst>
                    <a:ext uri="{FF2B5EF4-FFF2-40B4-BE49-F238E27FC236}">
                      <a16:creationId xmlns:a16="http://schemas.microsoft.com/office/drawing/2014/main" id="{59B44CB5-ECD5-E849-A893-25531CB96FD9}"/>
                    </a:ext>
                  </a:extLst>
                </p:cNvPr>
                <p:cNvPicPr>
                  <a:picLocks noChangeAspect="1"/>
                </p:cNvPicPr>
                <p:nvPr/>
              </p:nvPicPr>
              <p:blipFill rotWithShape="1">
                <a:blip r:embed="rId6" cstate="hqprint">
                  <a:extLst>
                    <a:ext uri="{28A0092B-C50C-407E-A947-70E740481C1C}">
                      <a14:useLocalDpi xmlns:a14="http://schemas.microsoft.com/office/drawing/2010/main"/>
                    </a:ext>
                  </a:extLst>
                </a:blip>
                <a:srcRect t="10064" r="9735" b="31204"/>
                <a:stretch/>
              </p:blipFill>
              <p:spPr>
                <a:xfrm>
                  <a:off x="8729296" y="3109968"/>
                  <a:ext cx="1949535" cy="1268490"/>
                </a:xfrm>
                <a:prstGeom prst="rect">
                  <a:avLst/>
                </a:prstGeom>
              </p:spPr>
            </p:pic>
            <p:pic>
              <p:nvPicPr>
                <p:cNvPr id="37" name="Picture 36" descr="Display screen (printer)">
                  <a:extLst>
                    <a:ext uri="{FF2B5EF4-FFF2-40B4-BE49-F238E27FC236}">
                      <a16:creationId xmlns:a16="http://schemas.microsoft.com/office/drawing/2014/main" id="{652B370E-EDB4-204D-8A07-51B44FF4CE5F}"/>
                    </a:ext>
                  </a:extLst>
                </p:cNvPr>
                <p:cNvPicPr>
                  <a:picLocks noChangeAspect="1"/>
                </p:cNvPicPr>
                <p:nvPr/>
              </p:nvPicPr>
              <p:blipFill rotWithShape="1">
                <a:blip r:embed="rId7" cstate="hqprint">
                  <a:extLst>
                    <a:ext uri="{28A0092B-C50C-407E-A947-70E740481C1C}">
                      <a14:useLocalDpi xmlns:a14="http://schemas.microsoft.com/office/drawing/2010/main"/>
                    </a:ext>
                  </a:extLst>
                </a:blip>
                <a:srcRect l="22871" t="21679" r="22846" b="28938"/>
                <a:stretch/>
              </p:blipFill>
              <p:spPr>
                <a:xfrm>
                  <a:off x="8829283" y="3245631"/>
                  <a:ext cx="1690228" cy="949356"/>
                </a:xfrm>
                <a:prstGeom prst="rect">
                  <a:avLst/>
                </a:prstGeom>
              </p:spPr>
            </p:pic>
          </p:grpSp>
          <p:pic>
            <p:nvPicPr>
              <p:cNvPr id="31" name="Picture 30" descr="EZ Access keypad">
                <a:extLst>
                  <a:ext uri="{FF2B5EF4-FFF2-40B4-BE49-F238E27FC236}">
                    <a16:creationId xmlns:a16="http://schemas.microsoft.com/office/drawing/2014/main" id="{687677A9-04C5-3346-A071-4007A5E0FD45}"/>
                  </a:ext>
                </a:extLst>
              </p:cNvPr>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rot="1174311">
                <a:off x="8251490" y="4272817"/>
                <a:ext cx="1336622" cy="701282"/>
              </a:xfrm>
              <a:prstGeom prst="rect">
                <a:avLst/>
              </a:prstGeom>
            </p:spPr>
          </p:pic>
          <p:pic>
            <p:nvPicPr>
              <p:cNvPr id="32" name="Picture 31" descr="QWERTY Keyboard">
                <a:extLst>
                  <a:ext uri="{FF2B5EF4-FFF2-40B4-BE49-F238E27FC236}">
                    <a16:creationId xmlns:a16="http://schemas.microsoft.com/office/drawing/2014/main" id="{D0E04D43-1EB7-8341-A7C2-7935D2FE26DB}"/>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8172642" y="4573491"/>
                <a:ext cx="1325670" cy="478628"/>
              </a:xfrm>
              <a:prstGeom prst="rect">
                <a:avLst/>
              </a:prstGeom>
            </p:spPr>
          </p:pic>
          <p:pic>
            <p:nvPicPr>
              <p:cNvPr id="33" name="Picture 32" descr="Screen reader icon">
                <a:extLst>
                  <a:ext uri="{FF2B5EF4-FFF2-40B4-BE49-F238E27FC236}">
                    <a16:creationId xmlns:a16="http://schemas.microsoft.com/office/drawing/2014/main" id="{4C369FD2-C039-0246-BB49-5609A77A183C}"/>
                  </a:ext>
                </a:extLst>
              </p:cNvPr>
              <p:cNvPicPr>
                <a:picLocks noChangeAspect="1"/>
              </p:cNvPicPr>
              <p:nvPr/>
            </p:nvPicPr>
            <p:blipFill>
              <a:blip r:embed="rId10"/>
              <a:stretch>
                <a:fillRect/>
              </a:stretch>
            </p:blipFill>
            <p:spPr>
              <a:xfrm>
                <a:off x="10246239" y="2847070"/>
                <a:ext cx="1076798" cy="1076797"/>
              </a:xfrm>
              <a:prstGeom prst="rect">
                <a:avLst/>
              </a:prstGeom>
            </p:spPr>
          </p:pic>
          <p:pic>
            <p:nvPicPr>
              <p:cNvPr id="34" name="Picture 33" descr="Headphones icon">
                <a:extLst>
                  <a:ext uri="{FF2B5EF4-FFF2-40B4-BE49-F238E27FC236}">
                    <a16:creationId xmlns:a16="http://schemas.microsoft.com/office/drawing/2014/main" id="{43D0383E-CF3B-6741-9A9F-528601895897}"/>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rot="20871283">
                <a:off x="7415128" y="2665595"/>
                <a:ext cx="983349" cy="983350"/>
              </a:xfrm>
              <a:prstGeom prst="rect">
                <a:avLst/>
              </a:prstGeom>
            </p:spPr>
          </p:pic>
          <p:pic>
            <p:nvPicPr>
              <p:cNvPr id="35" name="Picture 34" descr="Braille instructions">
                <a:extLst>
                  <a:ext uri="{FF2B5EF4-FFF2-40B4-BE49-F238E27FC236}">
                    <a16:creationId xmlns:a16="http://schemas.microsoft.com/office/drawing/2014/main" id="{591E1851-A041-7248-8D01-781EFCBA03FC}"/>
                  </a:ext>
                </a:extLst>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9424777" y="4554283"/>
                <a:ext cx="743821" cy="743823"/>
              </a:xfrm>
              <a:prstGeom prst="rect">
                <a:avLst/>
              </a:prstGeom>
            </p:spPr>
          </p:pic>
        </p:grpSp>
        <p:sp>
          <p:nvSpPr>
            <p:cNvPr id="25" name="Rectangle 24">
              <a:extLst>
                <a:ext uri="{FF2B5EF4-FFF2-40B4-BE49-F238E27FC236}">
                  <a16:creationId xmlns:a16="http://schemas.microsoft.com/office/drawing/2014/main" id="{1F91C8DF-820F-DE43-9859-77AA4733D4E7}"/>
                </a:ext>
              </a:extLst>
            </p:cNvPr>
            <p:cNvSpPr/>
            <p:nvPr/>
          </p:nvSpPr>
          <p:spPr>
            <a:xfrm>
              <a:off x="8461885" y="3852049"/>
              <a:ext cx="344934" cy="258957"/>
            </a:xfrm>
            <a:prstGeom prst="rect">
              <a:avLst/>
            </a:prstGeom>
            <a:noFill/>
            <a:ln w="28575">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8" name="Picture 37" descr="Technology icon">
            <a:extLst>
              <a:ext uri="{FF2B5EF4-FFF2-40B4-BE49-F238E27FC236}">
                <a16:creationId xmlns:a16="http://schemas.microsoft.com/office/drawing/2014/main" id="{9F726816-2847-4B47-9DA4-2A6F567CFF98}"/>
              </a:ext>
            </a:extLst>
          </p:cNvPr>
          <p:cNvPicPr>
            <a:picLocks noChangeAspect="1"/>
          </p:cNvPicPr>
          <p:nvPr/>
        </p:nvPicPr>
        <p:blipFill>
          <a:blip r:embed="rId13"/>
          <a:stretch>
            <a:fillRect/>
          </a:stretch>
        </p:blipFill>
        <p:spPr>
          <a:xfrm>
            <a:off x="10678831" y="1081298"/>
            <a:ext cx="1390503" cy="1379379"/>
          </a:xfrm>
          <a:prstGeom prst="rect">
            <a:avLst/>
          </a:prstGeom>
        </p:spPr>
      </p:pic>
      <p:sp>
        <p:nvSpPr>
          <p:cNvPr id="5" name="Slide Number Placeholder 4"/>
          <p:cNvSpPr>
            <a:spLocks noGrp="1"/>
          </p:cNvSpPr>
          <p:nvPr>
            <p:ph type="sldNum" sz="quarter" idx="4"/>
          </p:nvPr>
        </p:nvSpPr>
        <p:spPr/>
        <p:txBody>
          <a:bodyPr/>
          <a:lstStyle/>
          <a:p>
            <a:fld id="{2030EA8A-DA75-3443-B9EE-A63E33F4F203}" type="slidenum">
              <a:rPr lang="en-US" smtClean="0"/>
              <a:pPr/>
              <a:t>20</a:t>
            </a:fld>
            <a:endParaRPr lang="en-US" dirty="0"/>
          </a:p>
        </p:txBody>
      </p:sp>
      <p:sp>
        <p:nvSpPr>
          <p:cNvPr id="4" name="Footer Placeholder 3"/>
          <p:cNvSpPr>
            <a:spLocks noGrp="1"/>
          </p:cNvSpPr>
          <p:nvPr>
            <p:ph type="ftr" sz="quarter" idx="3"/>
          </p:nvPr>
        </p:nvSpPr>
        <p:spPr/>
        <p:txBody>
          <a:bodyPr/>
          <a:lstStyle/>
          <a:p>
            <a:r>
              <a:rPr lang="en-US"/>
              <a:t>levelaccess.com   </a:t>
            </a:r>
            <a:r>
              <a:rPr lang="en-US" b="1"/>
              <a:t> </a:t>
            </a:r>
            <a:r>
              <a:rPr lang="en-US" b="1">
                <a:solidFill>
                  <a:srgbClr val="5CD344"/>
                </a:solidFill>
              </a:rPr>
              <a:t>|</a:t>
            </a:r>
            <a:r>
              <a:rPr lang="en-US" b="1">
                <a:solidFill>
                  <a:srgbClr val="00D81A"/>
                </a:solidFill>
              </a:rPr>
              <a:t> </a:t>
            </a:r>
            <a:r>
              <a:rPr lang="en-US" b="1"/>
              <a:t>   </a:t>
            </a:r>
            <a:r>
              <a:rPr lang="en-US"/>
              <a:t>(</a:t>
            </a:r>
            <a:r>
              <a:rPr lang="de-DE"/>
              <a:t>800) 899-9659    </a:t>
            </a:r>
            <a:r>
              <a:rPr lang="en-US" b="1">
                <a:solidFill>
                  <a:srgbClr val="5CD344"/>
                </a:solidFill>
              </a:rPr>
              <a:t>|</a:t>
            </a:r>
            <a:r>
              <a:rPr lang="en-US"/>
              <a:t>    info@levelaccess.com</a:t>
            </a:r>
            <a:endParaRPr lang="en-US" dirty="0"/>
          </a:p>
        </p:txBody>
      </p:sp>
    </p:spTree>
    <p:extLst>
      <p:ext uri="{BB962C8B-B14F-4D97-AF65-F5344CB8AC3E}">
        <p14:creationId xmlns:p14="http://schemas.microsoft.com/office/powerpoint/2010/main" val="17236201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2009378" y="2042521"/>
            <a:ext cx="7544284" cy="2751993"/>
          </a:xfrm>
        </p:spPr>
        <p:txBody>
          <a:bodyPr>
            <a:normAutofit/>
          </a:bodyPr>
          <a:lstStyle/>
          <a:p>
            <a:r>
              <a:rPr lang="en-US" cap="none" dirty="0"/>
              <a:t>Implications for Solution Providers</a:t>
            </a:r>
          </a:p>
        </p:txBody>
      </p:sp>
    </p:spTree>
    <p:extLst>
      <p:ext uri="{BB962C8B-B14F-4D97-AF65-F5344CB8AC3E}">
        <p14:creationId xmlns:p14="http://schemas.microsoft.com/office/powerpoint/2010/main" val="5632626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09859"/>
            <a:ext cx="10896600" cy="637198"/>
          </a:xfrm>
        </p:spPr>
        <p:txBody>
          <a:bodyPr/>
          <a:lstStyle/>
          <a:p>
            <a:r>
              <a:rPr lang="en-US" dirty="0"/>
              <a:t>Implications: Hardware Solution Lifecycle</a:t>
            </a:r>
          </a:p>
        </p:txBody>
      </p:sp>
      <p:sp>
        <p:nvSpPr>
          <p:cNvPr id="6" name="Subtitle 5"/>
          <p:cNvSpPr>
            <a:spLocks noGrp="1"/>
          </p:cNvSpPr>
          <p:nvPr>
            <p:ph type="subTitle" idx="10"/>
          </p:nvPr>
        </p:nvSpPr>
        <p:spPr>
          <a:xfrm>
            <a:off x="838200" y="947057"/>
            <a:ext cx="10515600" cy="529592"/>
          </a:xfrm>
        </p:spPr>
        <p:txBody>
          <a:bodyPr>
            <a:normAutofit/>
          </a:bodyPr>
          <a:lstStyle/>
          <a:p>
            <a:r>
              <a:rPr lang="en-US" dirty="0"/>
              <a:t>Innovative Accessibility Design for Hardware with Closed Functionality </a:t>
            </a:r>
          </a:p>
        </p:txBody>
      </p:sp>
      <p:sp>
        <p:nvSpPr>
          <p:cNvPr id="3" name="Content Placeholder 2"/>
          <p:cNvSpPr>
            <a:spLocks noGrp="1"/>
          </p:cNvSpPr>
          <p:nvPr>
            <p:ph idx="1"/>
          </p:nvPr>
        </p:nvSpPr>
        <p:spPr>
          <a:xfrm>
            <a:off x="838200" y="1617570"/>
            <a:ext cx="10732477" cy="992554"/>
          </a:xfrm>
        </p:spPr>
        <p:txBody>
          <a:bodyPr>
            <a:normAutofit/>
          </a:bodyPr>
          <a:lstStyle/>
          <a:p>
            <a:pPr marL="0" indent="0">
              <a:buNone/>
            </a:pPr>
            <a:r>
              <a:rPr lang="en-US" sz="2400" b="1" dirty="0">
                <a:solidFill>
                  <a:srgbClr val="3359EC"/>
                </a:solidFill>
              </a:rPr>
              <a:t>Designing for accessible hardware with closed functionality requires attention throughout the development life cycle.  </a:t>
            </a:r>
          </a:p>
        </p:txBody>
      </p:sp>
      <p:graphicFrame>
        <p:nvGraphicFramePr>
          <p:cNvPr id="19" name="Diagram 18" descr="Implications for solution providers in these phases of the development life cycle (see slide notes for long description)">
            <a:extLst>
              <a:ext uri="{FF2B5EF4-FFF2-40B4-BE49-F238E27FC236}">
                <a16:creationId xmlns:a16="http://schemas.microsoft.com/office/drawing/2014/main" id="{DC891C75-DC30-054A-83E3-A5664B2B7999}"/>
              </a:ext>
            </a:extLst>
          </p:cNvPr>
          <p:cNvGraphicFramePr/>
          <p:nvPr>
            <p:extLst>
              <p:ext uri="{D42A27DB-BD31-4B8C-83A1-F6EECF244321}">
                <p14:modId xmlns:p14="http://schemas.microsoft.com/office/powerpoint/2010/main" val="570541122"/>
              </p:ext>
            </p:extLst>
          </p:nvPr>
        </p:nvGraphicFramePr>
        <p:xfrm>
          <a:off x="199293" y="2275556"/>
          <a:ext cx="11804498" cy="366532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0" name="TextBox 19">
            <a:extLst>
              <a:ext uri="{FF2B5EF4-FFF2-40B4-BE49-F238E27FC236}">
                <a16:creationId xmlns:a16="http://schemas.microsoft.com/office/drawing/2014/main" id="{4121C27B-1A5B-C24A-86F3-E30DD7FB8038}"/>
              </a:ext>
            </a:extLst>
          </p:cNvPr>
          <p:cNvSpPr txBox="1"/>
          <p:nvPr/>
        </p:nvSpPr>
        <p:spPr>
          <a:xfrm>
            <a:off x="117231" y="5621812"/>
            <a:ext cx="11992707" cy="261610"/>
          </a:xfrm>
          <a:prstGeom prst="rect">
            <a:avLst/>
          </a:prstGeom>
          <a:noFill/>
        </p:spPr>
        <p:txBody>
          <a:bodyPr wrap="square" rtlCol="0">
            <a:spAutoFit/>
          </a:bodyPr>
          <a:lstStyle/>
          <a:p>
            <a:r>
              <a:rPr lang="en-US" sz="1100" b="1" dirty="0"/>
              <a:t>Image Credits (From Left): </a:t>
            </a:r>
            <a:r>
              <a:rPr lang="en-US" sz="1100" dirty="0"/>
              <a:t>(1) Created by </a:t>
            </a:r>
            <a:r>
              <a:rPr lang="en-US" sz="1100" dirty="0" err="1"/>
              <a:t>Freepik</a:t>
            </a:r>
            <a:r>
              <a:rPr lang="en-US" sz="1100" dirty="0"/>
              <a:t>; (2) GA Institute of Technology; (3) Created by </a:t>
            </a:r>
            <a:r>
              <a:rPr lang="en-US" sz="1100" dirty="0" err="1"/>
              <a:t>Freepik</a:t>
            </a:r>
            <a:r>
              <a:rPr lang="en-US" sz="1100" dirty="0"/>
              <a:t>; (4) Created by </a:t>
            </a:r>
            <a:r>
              <a:rPr lang="en-US" sz="1100" dirty="0" err="1"/>
              <a:t>Makyzz</a:t>
            </a:r>
            <a:r>
              <a:rPr lang="en-US" sz="1100" dirty="0"/>
              <a:t> (</a:t>
            </a:r>
            <a:r>
              <a:rPr lang="en-US" sz="1100" dirty="0" err="1"/>
              <a:t>Freepik.com</a:t>
            </a:r>
            <a:r>
              <a:rPr lang="en-US" sz="1100" dirty="0"/>
              <a:t>); (5) Created by </a:t>
            </a:r>
            <a:r>
              <a:rPr lang="en-US" sz="1100" dirty="0" err="1"/>
              <a:t>Photoroyalty</a:t>
            </a:r>
            <a:r>
              <a:rPr lang="en-US" sz="1100" dirty="0"/>
              <a:t>  (</a:t>
            </a:r>
            <a:r>
              <a:rPr lang="en-US" sz="1100" dirty="0" err="1"/>
              <a:t>Freepik.com</a:t>
            </a:r>
            <a:r>
              <a:rPr lang="en-US" sz="1100" dirty="0"/>
              <a:t>)</a:t>
            </a:r>
          </a:p>
        </p:txBody>
      </p:sp>
      <p:sp>
        <p:nvSpPr>
          <p:cNvPr id="5" name="Slide Number Placeholder 4"/>
          <p:cNvSpPr>
            <a:spLocks noGrp="1"/>
          </p:cNvSpPr>
          <p:nvPr>
            <p:ph type="sldNum" sz="quarter" idx="4"/>
          </p:nvPr>
        </p:nvSpPr>
        <p:spPr/>
        <p:txBody>
          <a:bodyPr/>
          <a:lstStyle/>
          <a:p>
            <a:fld id="{2030EA8A-DA75-3443-B9EE-A63E33F4F203}" type="slidenum">
              <a:rPr lang="en-US" smtClean="0"/>
              <a:pPr/>
              <a:t>22</a:t>
            </a:fld>
            <a:endParaRPr lang="en-US" dirty="0"/>
          </a:p>
        </p:txBody>
      </p:sp>
      <p:sp>
        <p:nvSpPr>
          <p:cNvPr id="4" name="Footer Placeholder 3"/>
          <p:cNvSpPr>
            <a:spLocks noGrp="1"/>
          </p:cNvSpPr>
          <p:nvPr>
            <p:ph type="ftr" sz="quarter" idx="3"/>
          </p:nvPr>
        </p:nvSpPr>
        <p:spPr/>
        <p:txBody>
          <a:bodyPr/>
          <a:lstStyle/>
          <a:p>
            <a:r>
              <a:rPr lang="en-US"/>
              <a:t>levelaccess.com   </a:t>
            </a:r>
            <a:r>
              <a:rPr lang="en-US" b="1"/>
              <a:t> </a:t>
            </a:r>
            <a:r>
              <a:rPr lang="en-US" b="1">
                <a:solidFill>
                  <a:srgbClr val="5CD344"/>
                </a:solidFill>
              </a:rPr>
              <a:t>|</a:t>
            </a:r>
            <a:r>
              <a:rPr lang="en-US" b="1">
                <a:solidFill>
                  <a:srgbClr val="00D81A"/>
                </a:solidFill>
              </a:rPr>
              <a:t> </a:t>
            </a:r>
            <a:r>
              <a:rPr lang="en-US" b="1"/>
              <a:t>   </a:t>
            </a:r>
            <a:r>
              <a:rPr lang="en-US"/>
              <a:t>(</a:t>
            </a:r>
            <a:r>
              <a:rPr lang="de-DE"/>
              <a:t>800) 899-9659    </a:t>
            </a:r>
            <a:r>
              <a:rPr lang="en-US" b="1">
                <a:solidFill>
                  <a:srgbClr val="5CD344"/>
                </a:solidFill>
              </a:rPr>
              <a:t>|</a:t>
            </a:r>
            <a:r>
              <a:rPr lang="en-US"/>
              <a:t>    info@levelaccess.com</a:t>
            </a:r>
            <a:endParaRPr lang="en-US" dirty="0"/>
          </a:p>
        </p:txBody>
      </p:sp>
    </p:spTree>
    <p:extLst>
      <p:ext uri="{BB962C8B-B14F-4D97-AF65-F5344CB8AC3E}">
        <p14:creationId xmlns:p14="http://schemas.microsoft.com/office/powerpoint/2010/main" val="4263045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left)">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9" grpId="0">
        <p:bldAsOne/>
      </p:bldGraphic>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2574643" y="1626885"/>
            <a:ext cx="6982101" cy="2751993"/>
          </a:xfrm>
        </p:spPr>
        <p:txBody>
          <a:bodyPr>
            <a:normAutofit/>
          </a:bodyPr>
          <a:lstStyle/>
          <a:p>
            <a:r>
              <a:rPr lang="en-US" cap="none" dirty="0"/>
              <a:t>Q&amp;A and Resources</a:t>
            </a:r>
          </a:p>
        </p:txBody>
      </p:sp>
    </p:spTree>
    <p:extLst>
      <p:ext uri="{BB962C8B-B14F-4D97-AF65-F5344CB8AC3E}">
        <p14:creationId xmlns:p14="http://schemas.microsoft.com/office/powerpoint/2010/main" val="893142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09859"/>
            <a:ext cx="10515600" cy="637198"/>
          </a:xfrm>
        </p:spPr>
        <p:txBody>
          <a:bodyPr/>
          <a:lstStyle/>
          <a:p>
            <a:r>
              <a:rPr lang="en-US" dirty="0"/>
              <a:t>Resources</a:t>
            </a:r>
          </a:p>
        </p:txBody>
      </p:sp>
      <p:sp>
        <p:nvSpPr>
          <p:cNvPr id="6" name="Subtitle 5"/>
          <p:cNvSpPr>
            <a:spLocks noGrp="1"/>
          </p:cNvSpPr>
          <p:nvPr>
            <p:ph type="subTitle" idx="10"/>
          </p:nvPr>
        </p:nvSpPr>
        <p:spPr>
          <a:xfrm>
            <a:off x="838200" y="947057"/>
            <a:ext cx="10515600" cy="529592"/>
          </a:xfrm>
        </p:spPr>
        <p:txBody>
          <a:bodyPr>
            <a:normAutofit/>
          </a:bodyPr>
          <a:lstStyle/>
          <a:p>
            <a:r>
              <a:rPr lang="en-US" dirty="0"/>
              <a:t>Innovative Accessibility Design for Hardware with Closed Functionality </a:t>
            </a:r>
          </a:p>
        </p:txBody>
      </p:sp>
      <p:sp>
        <p:nvSpPr>
          <p:cNvPr id="3" name="Content Placeholder 2"/>
          <p:cNvSpPr>
            <a:spLocks noGrp="1"/>
          </p:cNvSpPr>
          <p:nvPr>
            <p:ph idx="1"/>
          </p:nvPr>
        </p:nvSpPr>
        <p:spPr>
          <a:xfrm>
            <a:off x="838200" y="1729972"/>
            <a:ext cx="7881730" cy="4297362"/>
          </a:xfrm>
        </p:spPr>
        <p:txBody>
          <a:bodyPr>
            <a:normAutofit/>
          </a:bodyPr>
          <a:lstStyle/>
          <a:p>
            <a:r>
              <a:rPr lang="en-US" sz="2600" b="1" dirty="0"/>
              <a:t>U.S. Access Board</a:t>
            </a:r>
            <a:r>
              <a:rPr lang="en-US" sz="2600" dirty="0"/>
              <a:t>, Comparison of the Revised 508 Standards to the Original 508 Standards: </a:t>
            </a:r>
            <a:r>
              <a:rPr lang="en-US" sz="2600" dirty="0">
                <a:hlinkClick r:id="rId2"/>
              </a:rPr>
              <a:t>Table A-3 Original Hardware Requirements to New Hardware Requirements</a:t>
            </a:r>
            <a:endParaRPr lang="en-US" sz="2600" dirty="0"/>
          </a:p>
          <a:p>
            <a:r>
              <a:rPr lang="en-US" sz="2600" b="1" dirty="0"/>
              <a:t>U.S. Access Board</a:t>
            </a:r>
            <a:r>
              <a:rPr lang="en-US" sz="2600" dirty="0"/>
              <a:t>, </a:t>
            </a:r>
            <a:r>
              <a:rPr lang="en-US" sz="2600" dirty="0">
                <a:hlinkClick r:id="rId3"/>
              </a:rPr>
              <a:t>Text of the [508 Refresh] Standards and Guidelines</a:t>
            </a:r>
            <a:endParaRPr lang="en-US" sz="2600" dirty="0"/>
          </a:p>
          <a:p>
            <a:r>
              <a:rPr lang="en-US" sz="2600" b="1" dirty="0" err="1"/>
              <a:t>KioWare</a:t>
            </a:r>
            <a:r>
              <a:rPr lang="en-US" sz="2600" b="1" dirty="0"/>
              <a:t>, </a:t>
            </a:r>
            <a:r>
              <a:rPr lang="en-US" sz="2600" dirty="0">
                <a:hlinkClick r:id="rId4"/>
              </a:rPr>
              <a:t>Assistive Technologies for Deploying Kiosks</a:t>
            </a:r>
            <a:endParaRPr lang="en-US" sz="2600" b="1" dirty="0"/>
          </a:p>
          <a:p>
            <a:r>
              <a:rPr lang="en-US" sz="2600" b="1" dirty="0"/>
              <a:t>Level Access</a:t>
            </a:r>
            <a:r>
              <a:rPr lang="en-US" sz="2600" dirty="0"/>
              <a:t>, </a:t>
            </a:r>
            <a:r>
              <a:rPr lang="en-US" sz="2600" dirty="0">
                <a:hlinkClick r:id="rId5"/>
              </a:rPr>
              <a:t>Accessibility 101 for the Hardware Industry</a:t>
            </a:r>
            <a:endParaRPr lang="en-US" sz="2600" dirty="0"/>
          </a:p>
          <a:p>
            <a:endParaRPr lang="en-US" sz="2600" dirty="0"/>
          </a:p>
        </p:txBody>
      </p:sp>
      <p:pic>
        <p:nvPicPr>
          <p:cNvPr id="9" name="Picture 8" descr="Resources icon - white papers, webinars, etc.">
            <a:extLst>
              <a:ext uri="{FF2B5EF4-FFF2-40B4-BE49-F238E27FC236}">
                <a16:creationId xmlns:a16="http://schemas.microsoft.com/office/drawing/2014/main" id="{5FC7A809-4DC8-0048-B8C5-F8168A3BD5B9}"/>
              </a:ext>
            </a:extLst>
          </p:cNvPr>
          <p:cNvPicPr>
            <a:picLocks noChangeAspect="1"/>
          </p:cNvPicPr>
          <p:nvPr/>
        </p:nvPicPr>
        <p:blipFill>
          <a:blip r:embed="rId6"/>
          <a:stretch>
            <a:fillRect/>
          </a:stretch>
        </p:blipFill>
        <p:spPr>
          <a:xfrm>
            <a:off x="8719930" y="1930827"/>
            <a:ext cx="2956209" cy="2306638"/>
          </a:xfrm>
          <a:prstGeom prst="rect">
            <a:avLst/>
          </a:prstGeom>
        </p:spPr>
      </p:pic>
      <p:sp>
        <p:nvSpPr>
          <p:cNvPr id="5" name="Slide Number Placeholder 4"/>
          <p:cNvSpPr>
            <a:spLocks noGrp="1"/>
          </p:cNvSpPr>
          <p:nvPr>
            <p:ph type="sldNum" sz="quarter" idx="4"/>
          </p:nvPr>
        </p:nvSpPr>
        <p:spPr/>
        <p:txBody>
          <a:bodyPr/>
          <a:lstStyle/>
          <a:p>
            <a:fld id="{2030EA8A-DA75-3443-B9EE-A63E33F4F203}" type="slidenum">
              <a:rPr lang="en-US" smtClean="0"/>
              <a:pPr/>
              <a:t>24</a:t>
            </a:fld>
            <a:endParaRPr lang="en-US" dirty="0"/>
          </a:p>
        </p:txBody>
      </p:sp>
      <p:sp>
        <p:nvSpPr>
          <p:cNvPr id="4" name="Footer Placeholder 3"/>
          <p:cNvSpPr>
            <a:spLocks noGrp="1"/>
          </p:cNvSpPr>
          <p:nvPr>
            <p:ph type="ftr" sz="quarter" idx="3"/>
          </p:nvPr>
        </p:nvSpPr>
        <p:spPr/>
        <p:txBody>
          <a:bodyPr/>
          <a:lstStyle/>
          <a:p>
            <a:r>
              <a:rPr lang="en-US"/>
              <a:t>levelaccess.com   </a:t>
            </a:r>
            <a:r>
              <a:rPr lang="en-US" b="1"/>
              <a:t> </a:t>
            </a:r>
            <a:r>
              <a:rPr lang="en-US" b="1">
                <a:solidFill>
                  <a:srgbClr val="5CD344"/>
                </a:solidFill>
              </a:rPr>
              <a:t>|</a:t>
            </a:r>
            <a:r>
              <a:rPr lang="en-US" b="1">
                <a:solidFill>
                  <a:srgbClr val="00D81A"/>
                </a:solidFill>
              </a:rPr>
              <a:t> </a:t>
            </a:r>
            <a:r>
              <a:rPr lang="en-US" b="1"/>
              <a:t>   </a:t>
            </a:r>
            <a:r>
              <a:rPr lang="en-US"/>
              <a:t>(</a:t>
            </a:r>
            <a:r>
              <a:rPr lang="de-DE"/>
              <a:t>800) 899-9659    </a:t>
            </a:r>
            <a:r>
              <a:rPr lang="en-US" b="1">
                <a:solidFill>
                  <a:srgbClr val="5CD344"/>
                </a:solidFill>
              </a:rPr>
              <a:t>|</a:t>
            </a:r>
            <a:r>
              <a:rPr lang="en-US"/>
              <a:t>    info@levelaccess.com</a:t>
            </a:r>
            <a:endParaRPr lang="en-US" dirty="0"/>
          </a:p>
        </p:txBody>
      </p:sp>
    </p:spTree>
    <p:extLst>
      <p:ext uri="{BB962C8B-B14F-4D97-AF65-F5344CB8AC3E}">
        <p14:creationId xmlns:p14="http://schemas.microsoft.com/office/powerpoint/2010/main" val="21638972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09859"/>
            <a:ext cx="10515600" cy="637198"/>
          </a:xfrm>
        </p:spPr>
        <p:txBody>
          <a:bodyPr/>
          <a:lstStyle/>
          <a:p>
            <a:r>
              <a:rPr lang="en-US" dirty="0"/>
              <a:t>Thank You</a:t>
            </a:r>
          </a:p>
        </p:txBody>
      </p:sp>
      <p:sp>
        <p:nvSpPr>
          <p:cNvPr id="6" name="Subtitle 5"/>
          <p:cNvSpPr>
            <a:spLocks noGrp="1"/>
          </p:cNvSpPr>
          <p:nvPr>
            <p:ph type="subTitle" idx="10"/>
          </p:nvPr>
        </p:nvSpPr>
        <p:spPr>
          <a:xfrm>
            <a:off x="838200" y="947057"/>
            <a:ext cx="10515600" cy="529592"/>
          </a:xfrm>
        </p:spPr>
        <p:txBody>
          <a:bodyPr>
            <a:normAutofit/>
          </a:bodyPr>
          <a:lstStyle/>
          <a:p>
            <a:r>
              <a:rPr lang="en-US" dirty="0"/>
              <a:t>Innovative Accessibility Design for Hardware with Closed Functionality </a:t>
            </a:r>
          </a:p>
        </p:txBody>
      </p:sp>
      <p:sp>
        <p:nvSpPr>
          <p:cNvPr id="12" name="Content Placeholder 2">
            <a:extLst>
              <a:ext uri="{FF2B5EF4-FFF2-40B4-BE49-F238E27FC236}">
                <a16:creationId xmlns:a16="http://schemas.microsoft.com/office/drawing/2014/main" id="{8342E779-B8DD-6043-ABDA-5D35A65F4EA4}"/>
              </a:ext>
            </a:extLst>
          </p:cNvPr>
          <p:cNvSpPr txBox="1">
            <a:spLocks/>
          </p:cNvSpPr>
          <p:nvPr/>
        </p:nvSpPr>
        <p:spPr>
          <a:xfrm>
            <a:off x="810064" y="1763224"/>
            <a:ext cx="4652750" cy="491160"/>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Arial" charset="0"/>
                <a:ea typeface="Arial" charset="0"/>
                <a:cs typeface="Arial"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Arial" charset="0"/>
                <a:ea typeface="Arial" charset="0"/>
                <a:cs typeface="Arial"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Arial" charset="0"/>
                <a:ea typeface="Arial" charset="0"/>
                <a:cs typeface="Arial"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Arial" charset="0"/>
                <a:ea typeface="Arial" charset="0"/>
                <a:cs typeface="Arial"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Aft>
                <a:spcPts val="1200"/>
              </a:spcAft>
              <a:buFont typeface="Arial"/>
              <a:buNone/>
              <a:defRPr/>
            </a:pPr>
            <a:r>
              <a:rPr lang="en-US" sz="3200" b="1" dirty="0">
                <a:solidFill>
                  <a:srgbClr val="000000"/>
                </a:solidFill>
              </a:rPr>
              <a:t>Contact</a:t>
            </a:r>
          </a:p>
          <a:p>
            <a:pPr marL="0" indent="0">
              <a:buFont typeface="Arial"/>
              <a:buNone/>
              <a:defRPr/>
            </a:pPr>
            <a:endParaRPr lang="en-US" dirty="0">
              <a:solidFill>
                <a:srgbClr val="000000"/>
              </a:solidFill>
            </a:endParaRPr>
          </a:p>
          <a:p>
            <a:pPr marL="0" indent="0">
              <a:buFont typeface="Arial"/>
              <a:buNone/>
              <a:defRPr/>
            </a:pPr>
            <a:endParaRPr lang="en-US" dirty="0">
              <a:solidFill>
                <a:srgbClr val="000000"/>
              </a:solidFill>
            </a:endParaRPr>
          </a:p>
        </p:txBody>
      </p:sp>
      <p:grpSp>
        <p:nvGrpSpPr>
          <p:cNvPr id="13" name="Group 12" descr="Bill Curtis-Davidson, Sr. Director, Strategic Consulting Services, Level Access">
            <a:extLst>
              <a:ext uri="{FF2B5EF4-FFF2-40B4-BE49-F238E27FC236}">
                <a16:creationId xmlns:a16="http://schemas.microsoft.com/office/drawing/2014/main" id="{7D0D03D4-7882-534C-8E4A-EE623D9CB53F}"/>
              </a:ext>
            </a:extLst>
          </p:cNvPr>
          <p:cNvGrpSpPr/>
          <p:nvPr/>
        </p:nvGrpSpPr>
        <p:grpSpPr>
          <a:xfrm>
            <a:off x="850534" y="2644646"/>
            <a:ext cx="6069424" cy="1959105"/>
            <a:chOff x="850534" y="2360485"/>
            <a:chExt cx="6069424" cy="1959105"/>
          </a:xfrm>
        </p:grpSpPr>
        <p:pic>
          <p:nvPicPr>
            <p:cNvPr id="14" name="Picture 13" descr="Photo of Bill Curtis-Davidson">
              <a:extLst>
                <a:ext uri="{FF2B5EF4-FFF2-40B4-BE49-F238E27FC236}">
                  <a16:creationId xmlns:a16="http://schemas.microsoft.com/office/drawing/2014/main" id="{64E0AFA9-4843-1749-B320-F959AFC07091}"/>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t="-1"/>
            <a:stretch/>
          </p:blipFill>
          <p:spPr>
            <a:xfrm>
              <a:off x="850534" y="2360485"/>
              <a:ext cx="1358900" cy="1905235"/>
            </a:xfrm>
            <a:prstGeom prst="rect">
              <a:avLst/>
            </a:prstGeom>
          </p:spPr>
        </p:pic>
        <p:sp>
          <p:nvSpPr>
            <p:cNvPr id="15" name="TextBox 14" descr="Bill Curtis-Davidson&#13;Sr. Director, Strategic Consulting Services&#13;Level Access">
              <a:extLst>
                <a:ext uri="{FF2B5EF4-FFF2-40B4-BE49-F238E27FC236}">
                  <a16:creationId xmlns:a16="http://schemas.microsoft.com/office/drawing/2014/main" id="{186B6B70-0CAC-2A49-9DA2-FA541071A3E4}"/>
                </a:ext>
              </a:extLst>
            </p:cNvPr>
            <p:cNvSpPr txBox="1"/>
            <p:nvPr/>
          </p:nvSpPr>
          <p:spPr>
            <a:xfrm>
              <a:off x="2343438" y="3396260"/>
              <a:ext cx="4576520" cy="923330"/>
            </a:xfrm>
            <a:prstGeom prst="rect">
              <a:avLst/>
            </a:prstGeom>
            <a:noFill/>
          </p:spPr>
          <p:txBody>
            <a:bodyPr wrap="square" rtlCol="0" anchor="t">
              <a:spAutoFit/>
            </a:bodyPr>
            <a:lstStyle/>
            <a:p>
              <a:pPr>
                <a:lnSpc>
                  <a:spcPct val="90000"/>
                </a:lnSpc>
              </a:pPr>
              <a:r>
                <a:rPr lang="en-US" sz="2400" b="1" dirty="0">
                  <a:solidFill>
                    <a:srgbClr val="000000"/>
                  </a:solidFill>
                  <a:latin typeface="Arial" charset="0"/>
                  <a:ea typeface="Arial" charset="0"/>
                  <a:cs typeface="Arial" charset="0"/>
                </a:rPr>
                <a:t>Bill Curtis-Davidson</a:t>
              </a:r>
            </a:p>
            <a:p>
              <a:pPr>
                <a:lnSpc>
                  <a:spcPct val="90000"/>
                </a:lnSpc>
              </a:pPr>
              <a:r>
                <a:rPr lang="en-US" dirty="0">
                  <a:solidFill>
                    <a:srgbClr val="000000"/>
                  </a:solidFill>
                  <a:latin typeface="Arial" charset="0"/>
                  <a:ea typeface="Arial" charset="0"/>
                  <a:cs typeface="Arial" charset="0"/>
                </a:rPr>
                <a:t>Sr. Director, Strategic Consulting Services</a:t>
              </a:r>
            </a:p>
            <a:p>
              <a:pPr>
                <a:lnSpc>
                  <a:spcPct val="90000"/>
                </a:lnSpc>
              </a:pPr>
              <a:r>
                <a:rPr lang="en-US" dirty="0">
                  <a:solidFill>
                    <a:srgbClr val="000000"/>
                  </a:solidFill>
                  <a:latin typeface="Arial" charset="0"/>
                  <a:ea typeface="Arial" charset="0"/>
                  <a:cs typeface="Arial" charset="0"/>
                  <a:hlinkClick r:id="rId3"/>
                </a:rPr>
                <a:t>bill.curtis-davidson@levelaccess.com</a:t>
              </a:r>
              <a:r>
                <a:rPr lang="en-US" dirty="0">
                  <a:solidFill>
                    <a:srgbClr val="000000"/>
                  </a:solidFill>
                  <a:latin typeface="Arial" charset="0"/>
                  <a:ea typeface="Arial" charset="0"/>
                  <a:cs typeface="Arial" charset="0"/>
                </a:rPr>
                <a:t> </a:t>
              </a:r>
            </a:p>
          </p:txBody>
        </p:sp>
      </p:grpSp>
      <p:sp>
        <p:nvSpPr>
          <p:cNvPr id="16" name="Content Placeholder 2">
            <a:extLst>
              <a:ext uri="{FF2B5EF4-FFF2-40B4-BE49-F238E27FC236}">
                <a16:creationId xmlns:a16="http://schemas.microsoft.com/office/drawing/2014/main" id="{0B2D537E-3AB6-724C-A262-D772DC4C3852}"/>
              </a:ext>
            </a:extLst>
          </p:cNvPr>
          <p:cNvSpPr txBox="1">
            <a:spLocks/>
          </p:cNvSpPr>
          <p:nvPr/>
        </p:nvSpPr>
        <p:spPr>
          <a:xfrm>
            <a:off x="7350527" y="1763224"/>
            <a:ext cx="4652750" cy="491160"/>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Arial" charset="0"/>
                <a:ea typeface="Arial" charset="0"/>
                <a:cs typeface="Arial"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Arial" charset="0"/>
                <a:ea typeface="Arial" charset="0"/>
                <a:cs typeface="Arial"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Arial" charset="0"/>
                <a:ea typeface="Arial" charset="0"/>
                <a:cs typeface="Arial"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Arial" charset="0"/>
                <a:ea typeface="Arial" charset="0"/>
                <a:cs typeface="Arial"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Aft>
                <a:spcPts val="1200"/>
              </a:spcAft>
              <a:buFont typeface="Arial"/>
              <a:buNone/>
              <a:defRPr/>
            </a:pPr>
            <a:r>
              <a:rPr lang="en-US" sz="3200" b="1" dirty="0">
                <a:solidFill>
                  <a:srgbClr val="000000"/>
                </a:solidFill>
              </a:rPr>
              <a:t>Follow Us</a:t>
            </a:r>
          </a:p>
          <a:p>
            <a:pPr marL="0" indent="0">
              <a:buFont typeface="Arial"/>
              <a:buNone/>
              <a:defRPr/>
            </a:pPr>
            <a:endParaRPr lang="en-US" dirty="0">
              <a:solidFill>
                <a:srgbClr val="000000"/>
              </a:solidFill>
            </a:endParaRPr>
          </a:p>
          <a:p>
            <a:pPr marL="0" indent="0">
              <a:buFont typeface="Arial"/>
              <a:buNone/>
              <a:defRPr/>
            </a:pPr>
            <a:endParaRPr lang="en-US" dirty="0">
              <a:solidFill>
                <a:srgbClr val="000000"/>
              </a:solidFill>
            </a:endParaRPr>
          </a:p>
        </p:txBody>
      </p:sp>
      <p:pic>
        <p:nvPicPr>
          <p:cNvPr id="17" name="Picture 3" descr="Twitter logo">
            <a:extLst>
              <a:ext uri="{FF2B5EF4-FFF2-40B4-BE49-F238E27FC236}">
                <a16:creationId xmlns:a16="http://schemas.microsoft.com/office/drawing/2014/main" id="{6FA240A5-38AF-2944-AEAD-9142A7633250}"/>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bwMode="auto">
          <a:xfrm>
            <a:off x="7553929" y="2466134"/>
            <a:ext cx="846138"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TextBox 17">
            <a:extLst>
              <a:ext uri="{FF2B5EF4-FFF2-40B4-BE49-F238E27FC236}">
                <a16:creationId xmlns:a16="http://schemas.microsoft.com/office/drawing/2014/main" id="{7CEC122E-1EA4-924B-B2AE-424190E7F5EB}"/>
              </a:ext>
            </a:extLst>
          </p:cNvPr>
          <p:cNvSpPr txBox="1">
            <a:spLocks noChangeArrowheads="1"/>
          </p:cNvSpPr>
          <p:nvPr/>
        </p:nvSpPr>
        <p:spPr bwMode="auto">
          <a:xfrm>
            <a:off x="8534071" y="2608979"/>
            <a:ext cx="278779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2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r>
              <a:rPr lang="en-US" altLang="en-US" sz="2000" dirty="0">
                <a:solidFill>
                  <a:srgbClr val="000000"/>
                </a:solidFill>
                <a:cs typeface="Arial" panose="020B0604020202020204" pitchFamily="34" charset="0"/>
                <a:hlinkClick r:id="rId5"/>
              </a:rPr>
              <a:t>@LevelAccessA11y</a:t>
            </a:r>
            <a:endParaRPr lang="en-US" altLang="en-US" sz="2000" dirty="0">
              <a:solidFill>
                <a:srgbClr val="000000"/>
              </a:solidFill>
              <a:cs typeface="Arial" panose="020B0604020202020204" pitchFamily="34" charset="0"/>
            </a:endParaRPr>
          </a:p>
        </p:txBody>
      </p:sp>
      <p:pic>
        <p:nvPicPr>
          <p:cNvPr id="19" name="Picture 18" descr="LinkedIn logo">
            <a:extLst>
              <a:ext uri="{FF2B5EF4-FFF2-40B4-BE49-F238E27FC236}">
                <a16:creationId xmlns:a16="http://schemas.microsoft.com/office/drawing/2014/main" id="{05D04FCD-68D5-D740-99DE-0336DCD21F02}"/>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bwMode="auto">
          <a:xfrm>
            <a:off x="7595998" y="337049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extBox 9">
            <a:extLst>
              <a:ext uri="{FF2B5EF4-FFF2-40B4-BE49-F238E27FC236}">
                <a16:creationId xmlns:a16="http://schemas.microsoft.com/office/drawing/2014/main" id="{E7747E32-62AE-F740-A368-09533472B1CC}"/>
              </a:ext>
            </a:extLst>
          </p:cNvPr>
          <p:cNvSpPr txBox="1">
            <a:spLocks noChangeArrowheads="1"/>
          </p:cNvSpPr>
          <p:nvPr/>
        </p:nvSpPr>
        <p:spPr bwMode="auto">
          <a:xfrm>
            <a:off x="8534071" y="3551438"/>
            <a:ext cx="266868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2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r>
              <a:rPr lang="en-US" altLang="en-US" sz="2000" dirty="0">
                <a:solidFill>
                  <a:srgbClr val="000000"/>
                </a:solidFill>
                <a:cs typeface="Arial" panose="020B0604020202020204" pitchFamily="34" charset="0"/>
                <a:hlinkClick r:id="rId7"/>
              </a:rPr>
              <a:t>Level Access</a:t>
            </a:r>
            <a:endParaRPr lang="en-US" altLang="en-US" sz="2000" dirty="0">
              <a:solidFill>
                <a:srgbClr val="000000"/>
              </a:solidFill>
              <a:cs typeface="Arial" panose="020B0604020202020204" pitchFamily="34" charset="0"/>
            </a:endParaRPr>
          </a:p>
        </p:txBody>
      </p:sp>
      <p:pic>
        <p:nvPicPr>
          <p:cNvPr id="21" name="Picture 7" descr="Facebook logo">
            <a:extLst>
              <a:ext uri="{FF2B5EF4-FFF2-40B4-BE49-F238E27FC236}">
                <a16:creationId xmlns:a16="http://schemas.microsoft.com/office/drawing/2014/main" id="{96815BCA-5437-4A4C-9B37-60E056EACF52}"/>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bwMode="auto">
          <a:xfrm>
            <a:off x="7595998" y="4396934"/>
            <a:ext cx="801688" cy="803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TextBox 11">
            <a:extLst>
              <a:ext uri="{FF2B5EF4-FFF2-40B4-BE49-F238E27FC236}">
                <a16:creationId xmlns:a16="http://schemas.microsoft.com/office/drawing/2014/main" id="{13E27653-8374-DA48-8BA4-058DD29E188F}"/>
              </a:ext>
            </a:extLst>
          </p:cNvPr>
          <p:cNvSpPr txBox="1">
            <a:spLocks noChangeArrowheads="1"/>
          </p:cNvSpPr>
          <p:nvPr/>
        </p:nvSpPr>
        <p:spPr bwMode="auto">
          <a:xfrm>
            <a:off x="8534071" y="4549881"/>
            <a:ext cx="272266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2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r>
              <a:rPr lang="en-US" altLang="en-US" sz="2000" dirty="0">
                <a:hlinkClick r:id="rId9"/>
              </a:rPr>
              <a:t>Level Access</a:t>
            </a:r>
            <a:endParaRPr lang="en-US" altLang="en-US" sz="2000" dirty="0"/>
          </a:p>
        </p:txBody>
      </p:sp>
      <p:pic>
        <p:nvPicPr>
          <p:cNvPr id="23" name="Picture 22" descr="WordPress logo">
            <a:extLst>
              <a:ext uri="{FF2B5EF4-FFF2-40B4-BE49-F238E27FC236}">
                <a16:creationId xmlns:a16="http://schemas.microsoft.com/office/drawing/2014/main" id="{DD883970-1677-754C-81DD-6CB18D11D242}"/>
              </a:ext>
            </a:extLst>
          </p:cNvPr>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7536594" y="5323768"/>
            <a:ext cx="920496" cy="926592"/>
          </a:xfrm>
          <a:prstGeom prst="rect">
            <a:avLst/>
          </a:prstGeom>
        </p:spPr>
      </p:pic>
      <p:sp>
        <p:nvSpPr>
          <p:cNvPr id="24" name="TextBox 13">
            <a:extLst>
              <a:ext uri="{FF2B5EF4-FFF2-40B4-BE49-F238E27FC236}">
                <a16:creationId xmlns:a16="http://schemas.microsoft.com/office/drawing/2014/main" id="{FA37CA03-D2BF-B74B-9352-139BD0383092}"/>
              </a:ext>
            </a:extLst>
          </p:cNvPr>
          <p:cNvSpPr txBox="1">
            <a:spLocks noChangeArrowheads="1"/>
          </p:cNvSpPr>
          <p:nvPr/>
        </p:nvSpPr>
        <p:spPr bwMode="auto">
          <a:xfrm>
            <a:off x="8534071" y="5586469"/>
            <a:ext cx="305290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2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ＭＳ Ｐゴシック" panose="020B0600070205080204" pitchFamily="34" charset="-128"/>
              </a:defRPr>
            </a:lvl9pPr>
          </a:lstStyle>
          <a:p>
            <a:pPr>
              <a:spcBef>
                <a:spcPct val="0"/>
              </a:spcBef>
              <a:buNone/>
            </a:pPr>
            <a:r>
              <a:rPr lang="en-US" altLang="en-US" sz="2000" dirty="0">
                <a:solidFill>
                  <a:srgbClr val="000000"/>
                </a:solidFill>
                <a:cs typeface="Arial" panose="020B0604020202020204" pitchFamily="34" charset="0"/>
                <a:hlinkClick r:id="rId11"/>
              </a:rPr>
              <a:t>Level Access Blog</a:t>
            </a:r>
            <a:r>
              <a:rPr lang="en-US" altLang="en-US" sz="2000" dirty="0">
                <a:solidFill>
                  <a:srgbClr val="000000"/>
                </a:solidFill>
                <a:cs typeface="Arial" panose="020B0604020202020204" pitchFamily="34" charset="0"/>
              </a:rPr>
              <a:t> </a:t>
            </a:r>
          </a:p>
        </p:txBody>
      </p:sp>
      <p:sp>
        <p:nvSpPr>
          <p:cNvPr id="5" name="Slide Number Placeholder 4"/>
          <p:cNvSpPr>
            <a:spLocks noGrp="1"/>
          </p:cNvSpPr>
          <p:nvPr>
            <p:ph type="sldNum" sz="quarter" idx="4"/>
          </p:nvPr>
        </p:nvSpPr>
        <p:spPr/>
        <p:txBody>
          <a:bodyPr/>
          <a:lstStyle/>
          <a:p>
            <a:fld id="{2030EA8A-DA75-3443-B9EE-A63E33F4F203}" type="slidenum">
              <a:rPr lang="en-US" smtClean="0"/>
              <a:pPr/>
              <a:t>25</a:t>
            </a:fld>
            <a:endParaRPr lang="en-US" dirty="0"/>
          </a:p>
        </p:txBody>
      </p:sp>
      <p:sp>
        <p:nvSpPr>
          <p:cNvPr id="4" name="Footer Placeholder 3"/>
          <p:cNvSpPr>
            <a:spLocks noGrp="1"/>
          </p:cNvSpPr>
          <p:nvPr>
            <p:ph type="ftr" sz="quarter" idx="3"/>
          </p:nvPr>
        </p:nvSpPr>
        <p:spPr/>
        <p:txBody>
          <a:bodyPr/>
          <a:lstStyle/>
          <a:p>
            <a:r>
              <a:rPr lang="en-US"/>
              <a:t>levelaccess.com   </a:t>
            </a:r>
            <a:r>
              <a:rPr lang="en-US" b="1"/>
              <a:t> </a:t>
            </a:r>
            <a:r>
              <a:rPr lang="en-US" b="1">
                <a:solidFill>
                  <a:srgbClr val="5CD344"/>
                </a:solidFill>
              </a:rPr>
              <a:t>|</a:t>
            </a:r>
            <a:r>
              <a:rPr lang="en-US" b="1">
                <a:solidFill>
                  <a:srgbClr val="00D81A"/>
                </a:solidFill>
              </a:rPr>
              <a:t> </a:t>
            </a:r>
            <a:r>
              <a:rPr lang="en-US" b="1"/>
              <a:t>   </a:t>
            </a:r>
            <a:r>
              <a:rPr lang="en-US"/>
              <a:t>(</a:t>
            </a:r>
            <a:r>
              <a:rPr lang="de-DE"/>
              <a:t>800) 899-9659    </a:t>
            </a:r>
            <a:r>
              <a:rPr lang="en-US" b="1">
                <a:solidFill>
                  <a:srgbClr val="5CD344"/>
                </a:solidFill>
              </a:rPr>
              <a:t>|</a:t>
            </a:r>
            <a:r>
              <a:rPr lang="en-US"/>
              <a:t>    info@levelaccess.com</a:t>
            </a:r>
            <a:endParaRPr lang="en-US" dirty="0"/>
          </a:p>
        </p:txBody>
      </p:sp>
      <p:sp>
        <p:nvSpPr>
          <p:cNvPr id="25" name="Rectangle 24">
            <a:extLst>
              <a:ext uri="{FF2B5EF4-FFF2-40B4-BE49-F238E27FC236}">
                <a16:creationId xmlns:a16="http://schemas.microsoft.com/office/drawing/2014/main" id="{C588D84D-B43D-9247-89A0-33846EF836E3}"/>
              </a:ext>
            </a:extLst>
          </p:cNvPr>
          <p:cNvSpPr/>
          <p:nvPr/>
        </p:nvSpPr>
        <p:spPr>
          <a:xfrm>
            <a:off x="810227" y="6093992"/>
            <a:ext cx="6169702" cy="307777"/>
          </a:xfrm>
          <a:prstGeom prst="rect">
            <a:avLst/>
          </a:prstGeom>
        </p:spPr>
        <p:txBody>
          <a:bodyPr wrap="none">
            <a:spAutoFit/>
          </a:bodyPr>
          <a:lstStyle/>
          <a:p>
            <a:r>
              <a:rPr lang="en-US" sz="1400" i="1" dirty="0">
                <a:solidFill>
                  <a:srgbClr val="000000"/>
                </a:solidFill>
                <a:latin typeface="Arial" panose="020B0604020202020204" pitchFamily="34" charset="0"/>
                <a:cs typeface="Arial" panose="020B0604020202020204" pitchFamily="34" charset="0"/>
              </a:rPr>
              <a:t>Slide Deck Available for Download at: </a:t>
            </a:r>
            <a:r>
              <a:rPr lang="en-US" sz="1400" i="1" dirty="0">
                <a:solidFill>
                  <a:srgbClr val="000000"/>
                </a:solidFill>
                <a:latin typeface="Arial" panose="020B0604020202020204" pitchFamily="34" charset="0"/>
                <a:cs typeface="Arial" panose="020B0604020202020204" pitchFamily="34" charset="0"/>
                <a:hlinkClick r:id="rId12"/>
              </a:rPr>
              <a:t>https://www.levelaccess.com/csun18/</a:t>
            </a:r>
            <a:endParaRPr lang="en-US" sz="1400" i="1" dirty="0">
              <a:solidFill>
                <a:srgbClr val="0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26593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2258760" y="1793140"/>
            <a:ext cx="6260123" cy="2751993"/>
          </a:xfrm>
        </p:spPr>
        <p:txBody>
          <a:bodyPr>
            <a:normAutofit/>
          </a:bodyPr>
          <a:lstStyle/>
          <a:p>
            <a:r>
              <a:rPr lang="en-US" cap="none" dirty="0"/>
              <a:t>What is Closed Functionality?</a:t>
            </a:r>
          </a:p>
        </p:txBody>
      </p:sp>
    </p:spTree>
    <p:extLst>
      <p:ext uri="{BB962C8B-B14F-4D97-AF65-F5344CB8AC3E}">
        <p14:creationId xmlns:p14="http://schemas.microsoft.com/office/powerpoint/2010/main" val="24037382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What is “Closed Functionality?”</a:t>
            </a:r>
          </a:p>
        </p:txBody>
      </p:sp>
      <p:sp>
        <p:nvSpPr>
          <p:cNvPr id="5" name="Subtitle 4"/>
          <p:cNvSpPr>
            <a:spLocks noGrp="1"/>
          </p:cNvSpPr>
          <p:nvPr>
            <p:ph type="subTitle" idx="12"/>
          </p:nvPr>
        </p:nvSpPr>
        <p:spPr>
          <a:xfrm>
            <a:off x="838200" y="971550"/>
            <a:ext cx="10515600" cy="505099"/>
          </a:xfrm>
        </p:spPr>
        <p:txBody>
          <a:bodyPr anchor="b">
            <a:normAutofit/>
          </a:bodyPr>
          <a:lstStyle/>
          <a:p>
            <a:r>
              <a:rPr lang="en-US" dirty="0"/>
              <a:t>Innovative Accessibility Design for Hardware with Closed Functionality</a:t>
            </a:r>
          </a:p>
        </p:txBody>
      </p:sp>
      <p:pic>
        <p:nvPicPr>
          <p:cNvPr id="11" name="Picture 10" descr="Photo of old lock on a door">
            <a:extLst>
              <a:ext uri="{FF2B5EF4-FFF2-40B4-BE49-F238E27FC236}">
                <a16:creationId xmlns:a16="http://schemas.microsoft.com/office/drawing/2014/main" id="{9273B0F7-BED1-D846-84D8-5C90CCA91427}"/>
              </a:ext>
            </a:extLst>
          </p:cNvPr>
          <p:cNvPicPr>
            <a:picLocks noChangeAspect="1"/>
          </p:cNvPicPr>
          <p:nvPr/>
        </p:nvPicPr>
        <p:blipFill rotWithShape="1">
          <a:blip r:embed="rId3"/>
          <a:srcRect r="14849"/>
          <a:stretch/>
        </p:blipFill>
        <p:spPr>
          <a:xfrm>
            <a:off x="5316247" y="1731901"/>
            <a:ext cx="5804698" cy="4534754"/>
          </a:xfrm>
          <a:prstGeom prst="rect">
            <a:avLst/>
          </a:prstGeom>
        </p:spPr>
      </p:pic>
      <p:sp>
        <p:nvSpPr>
          <p:cNvPr id="8" name="Rectangle 14" descr="Purple box"/>
          <p:cNvSpPr/>
          <p:nvPr/>
        </p:nvSpPr>
        <p:spPr>
          <a:xfrm>
            <a:off x="682272" y="1709154"/>
            <a:ext cx="6680575" cy="4557502"/>
          </a:xfrm>
          <a:custGeom>
            <a:avLst/>
            <a:gdLst>
              <a:gd name="connsiteX0" fmla="*/ 0 w 3975434"/>
              <a:gd name="connsiteY0" fmla="*/ 0 h 4039077"/>
              <a:gd name="connsiteX1" fmla="*/ 3975434 w 3975434"/>
              <a:gd name="connsiteY1" fmla="*/ 0 h 4039077"/>
              <a:gd name="connsiteX2" fmla="*/ 3975434 w 3975434"/>
              <a:gd name="connsiteY2" fmla="*/ 4039077 h 4039077"/>
              <a:gd name="connsiteX3" fmla="*/ 0 w 3975434"/>
              <a:gd name="connsiteY3" fmla="*/ 4039077 h 4039077"/>
              <a:gd name="connsiteX4" fmla="*/ 0 w 3975434"/>
              <a:gd name="connsiteY4" fmla="*/ 0 h 4039077"/>
              <a:gd name="connsiteX0" fmla="*/ 0 w 4488781"/>
              <a:gd name="connsiteY0" fmla="*/ 0 h 4055119"/>
              <a:gd name="connsiteX1" fmla="*/ 3975434 w 4488781"/>
              <a:gd name="connsiteY1" fmla="*/ 0 h 4055119"/>
              <a:gd name="connsiteX2" fmla="*/ 4488781 w 4488781"/>
              <a:gd name="connsiteY2" fmla="*/ 4055119 h 4055119"/>
              <a:gd name="connsiteX3" fmla="*/ 0 w 4488781"/>
              <a:gd name="connsiteY3" fmla="*/ 4039077 h 4055119"/>
              <a:gd name="connsiteX4" fmla="*/ 0 w 4488781"/>
              <a:gd name="connsiteY4" fmla="*/ 0 h 4055119"/>
              <a:gd name="connsiteX0" fmla="*/ 0 w 4488781"/>
              <a:gd name="connsiteY0" fmla="*/ 0 h 4055119"/>
              <a:gd name="connsiteX1" fmla="*/ 3734802 w 4488781"/>
              <a:gd name="connsiteY1" fmla="*/ 16042 h 4055119"/>
              <a:gd name="connsiteX2" fmla="*/ 4488781 w 4488781"/>
              <a:gd name="connsiteY2" fmla="*/ 4055119 h 4055119"/>
              <a:gd name="connsiteX3" fmla="*/ 0 w 4488781"/>
              <a:gd name="connsiteY3" fmla="*/ 4039077 h 4055119"/>
              <a:gd name="connsiteX4" fmla="*/ 0 w 4488781"/>
              <a:gd name="connsiteY4" fmla="*/ 0 h 4055119"/>
              <a:gd name="connsiteX0" fmla="*/ 0 w 4402450"/>
              <a:gd name="connsiteY0" fmla="*/ 0 h 4066055"/>
              <a:gd name="connsiteX1" fmla="*/ 3734802 w 4402450"/>
              <a:gd name="connsiteY1" fmla="*/ 16042 h 4066055"/>
              <a:gd name="connsiteX2" fmla="*/ 4402450 w 4402450"/>
              <a:gd name="connsiteY2" fmla="*/ 4066055 h 4066055"/>
              <a:gd name="connsiteX3" fmla="*/ 0 w 4402450"/>
              <a:gd name="connsiteY3" fmla="*/ 4039077 h 4066055"/>
              <a:gd name="connsiteX4" fmla="*/ 0 w 4402450"/>
              <a:gd name="connsiteY4" fmla="*/ 0 h 4066055"/>
              <a:gd name="connsiteX0" fmla="*/ 0 w 4347512"/>
              <a:gd name="connsiteY0" fmla="*/ 0 h 4076991"/>
              <a:gd name="connsiteX1" fmla="*/ 3734802 w 4347512"/>
              <a:gd name="connsiteY1" fmla="*/ 16042 h 4076991"/>
              <a:gd name="connsiteX2" fmla="*/ 4347512 w 4347512"/>
              <a:gd name="connsiteY2" fmla="*/ 4076991 h 4076991"/>
              <a:gd name="connsiteX3" fmla="*/ 0 w 4347512"/>
              <a:gd name="connsiteY3" fmla="*/ 4039077 h 4076991"/>
              <a:gd name="connsiteX4" fmla="*/ 0 w 4347512"/>
              <a:gd name="connsiteY4" fmla="*/ 0 h 4076991"/>
              <a:gd name="connsiteX0" fmla="*/ 0 w 4347512"/>
              <a:gd name="connsiteY0" fmla="*/ 0 h 4076991"/>
              <a:gd name="connsiteX1" fmla="*/ 3774043 w 4347512"/>
              <a:gd name="connsiteY1" fmla="*/ 26978 h 4076991"/>
              <a:gd name="connsiteX2" fmla="*/ 4347512 w 4347512"/>
              <a:gd name="connsiteY2" fmla="*/ 4076991 h 4076991"/>
              <a:gd name="connsiteX3" fmla="*/ 0 w 4347512"/>
              <a:gd name="connsiteY3" fmla="*/ 4039077 h 4076991"/>
              <a:gd name="connsiteX4" fmla="*/ 0 w 4347512"/>
              <a:gd name="connsiteY4" fmla="*/ 0 h 4076991"/>
              <a:gd name="connsiteX0" fmla="*/ 0 w 4300423"/>
              <a:gd name="connsiteY0" fmla="*/ 0 h 4087927"/>
              <a:gd name="connsiteX1" fmla="*/ 3774043 w 4300423"/>
              <a:gd name="connsiteY1" fmla="*/ 26978 h 4087927"/>
              <a:gd name="connsiteX2" fmla="*/ 4300423 w 4300423"/>
              <a:gd name="connsiteY2" fmla="*/ 4087927 h 4087927"/>
              <a:gd name="connsiteX3" fmla="*/ 0 w 4300423"/>
              <a:gd name="connsiteY3" fmla="*/ 4039077 h 4087927"/>
              <a:gd name="connsiteX4" fmla="*/ 0 w 4300423"/>
              <a:gd name="connsiteY4" fmla="*/ 0 h 40879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00423" h="4087927">
                <a:moveTo>
                  <a:pt x="0" y="0"/>
                </a:moveTo>
                <a:lnTo>
                  <a:pt x="3774043" y="26978"/>
                </a:lnTo>
                <a:lnTo>
                  <a:pt x="4300423" y="4087927"/>
                </a:lnTo>
                <a:lnTo>
                  <a:pt x="0" y="4039077"/>
                </a:lnTo>
                <a:lnTo>
                  <a:pt x="0" y="0"/>
                </a:lnTo>
                <a:close/>
              </a:path>
            </a:pathLst>
          </a:custGeom>
          <a:solidFill>
            <a:srgbClr val="552C9F"/>
          </a:solidFill>
          <a:ln>
            <a:solidFill>
              <a:srgbClr val="552C9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Regular" charset="0"/>
            </a:endParaRPr>
          </a:p>
        </p:txBody>
      </p:sp>
      <p:pic>
        <p:nvPicPr>
          <p:cNvPr id="9" name="Picture 8" descr="semi transparent color box used as a style accent to the photo on the slide "/>
          <p:cNvPicPr>
            <a:picLocks noChangeAspect="1"/>
          </p:cNvPicPr>
          <p:nvPr/>
        </p:nvPicPr>
        <p:blipFill rotWithShape="1">
          <a:blip r:embed="rId4" cstate="screen">
            <a:alphaModFix amt="44000"/>
            <a:extLst>
              <a:ext uri="{BEBA8EAE-BF5A-486C-A8C5-ECC9F3942E4B}">
                <a14:imgProps xmlns:a14="http://schemas.microsoft.com/office/drawing/2010/main">
                  <a14:imgLayer r:embed="rId5">
                    <a14:imgEffect>
                      <a14:colorTemperature colorTemp="2551"/>
                    </a14:imgEffect>
                    <a14:imgEffect>
                      <a14:saturation sat="269000"/>
                    </a14:imgEffect>
                  </a14:imgLayer>
                </a14:imgProps>
              </a:ext>
              <a:ext uri="{28A0092B-C50C-407E-A947-70E740481C1C}">
                <a14:useLocalDpi xmlns:a14="http://schemas.microsoft.com/office/drawing/2010/main"/>
              </a:ext>
            </a:extLst>
          </a:blip>
          <a:srcRect l="4963" t="19181" r="26305" b="12748"/>
          <a:stretch/>
        </p:blipFill>
        <p:spPr>
          <a:xfrm>
            <a:off x="5301997" y="2006766"/>
            <a:ext cx="5818948" cy="3807589"/>
          </a:xfrm>
          <a:prstGeom prst="rect">
            <a:avLst/>
          </a:prstGeom>
          <a:effectLst/>
        </p:spPr>
      </p:pic>
      <p:sp>
        <p:nvSpPr>
          <p:cNvPr id="4" name="Content Placeholder 3"/>
          <p:cNvSpPr>
            <a:spLocks noGrp="1"/>
          </p:cNvSpPr>
          <p:nvPr>
            <p:ph idx="1"/>
          </p:nvPr>
        </p:nvSpPr>
        <p:spPr>
          <a:xfrm>
            <a:off x="838200" y="1948499"/>
            <a:ext cx="4806696" cy="4286045"/>
          </a:xfrm>
        </p:spPr>
        <p:txBody>
          <a:bodyPr>
            <a:noAutofit/>
          </a:bodyPr>
          <a:lstStyle/>
          <a:p>
            <a:r>
              <a:rPr lang="en-US" sz="2300" b="1" dirty="0"/>
              <a:t>Limited functionality by design</a:t>
            </a:r>
          </a:p>
          <a:p>
            <a:r>
              <a:rPr lang="en-US" sz="2300" b="1" dirty="0"/>
              <a:t>Prevents users from attaching or installing assistive technology</a:t>
            </a:r>
          </a:p>
          <a:p>
            <a:r>
              <a:rPr lang="en-US" sz="2300" b="1" dirty="0"/>
              <a:t>Due to nature of product, or due to policies such as info security</a:t>
            </a:r>
          </a:p>
          <a:p>
            <a:r>
              <a:rPr lang="en-US" sz="2300" b="1" dirty="0"/>
              <a:t>Can be shared or personal use</a:t>
            </a:r>
          </a:p>
          <a:p>
            <a:r>
              <a:rPr lang="en-US" sz="2300" b="1" dirty="0"/>
              <a:t>Increasingly common due to explosion of devices with embedded I/T functionality</a:t>
            </a:r>
          </a:p>
        </p:txBody>
      </p:sp>
      <p:sp>
        <p:nvSpPr>
          <p:cNvPr id="6" name="Slide Number Placeholder 5"/>
          <p:cNvSpPr>
            <a:spLocks noGrp="1"/>
          </p:cNvSpPr>
          <p:nvPr>
            <p:ph type="sldNum" sz="quarter" idx="4"/>
          </p:nvPr>
        </p:nvSpPr>
        <p:spPr/>
        <p:txBody>
          <a:bodyPr/>
          <a:lstStyle/>
          <a:p>
            <a:fld id="{2030EA8A-DA75-3443-B9EE-A63E33F4F203}" type="slidenum">
              <a:rPr lang="en-US" smtClean="0"/>
              <a:pPr/>
              <a:t>4</a:t>
            </a:fld>
            <a:endParaRPr lang="en-US" dirty="0"/>
          </a:p>
        </p:txBody>
      </p:sp>
      <p:sp>
        <p:nvSpPr>
          <p:cNvPr id="2" name="Footer Placeholder 1"/>
          <p:cNvSpPr>
            <a:spLocks noGrp="1"/>
          </p:cNvSpPr>
          <p:nvPr>
            <p:ph type="ftr" sz="quarter" idx="10"/>
          </p:nvPr>
        </p:nvSpPr>
        <p:spPr/>
        <p:txBody>
          <a:bodyPr/>
          <a:lstStyle/>
          <a:p>
            <a:r>
              <a:rPr lang="en-US"/>
              <a:t>levelaccess.com   </a:t>
            </a:r>
            <a:r>
              <a:rPr lang="en-US" b="1"/>
              <a:t> </a:t>
            </a:r>
            <a:r>
              <a:rPr lang="en-US" b="1">
                <a:solidFill>
                  <a:srgbClr val="5CD344"/>
                </a:solidFill>
              </a:rPr>
              <a:t>|</a:t>
            </a:r>
            <a:r>
              <a:rPr lang="en-US" b="1">
                <a:solidFill>
                  <a:srgbClr val="00D81A"/>
                </a:solidFill>
              </a:rPr>
              <a:t> </a:t>
            </a:r>
            <a:r>
              <a:rPr lang="en-US" b="1"/>
              <a:t>   </a:t>
            </a:r>
            <a:r>
              <a:rPr lang="en-US"/>
              <a:t>(</a:t>
            </a:r>
            <a:r>
              <a:rPr lang="de-DE"/>
              <a:t>800) 899-9659    </a:t>
            </a:r>
            <a:r>
              <a:rPr lang="en-US" b="1">
                <a:solidFill>
                  <a:srgbClr val="5CD344"/>
                </a:solidFill>
              </a:rPr>
              <a:t>|</a:t>
            </a:r>
            <a:r>
              <a:rPr lang="en-US"/>
              <a:t>    info@levelaccess.com</a:t>
            </a:r>
            <a:endParaRPr lang="en-US" dirty="0"/>
          </a:p>
        </p:txBody>
      </p:sp>
    </p:spTree>
    <p:extLst>
      <p:ext uri="{BB962C8B-B14F-4D97-AF65-F5344CB8AC3E}">
        <p14:creationId xmlns:p14="http://schemas.microsoft.com/office/powerpoint/2010/main" val="6991821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Closed Functionality Examples</a:t>
            </a:r>
          </a:p>
        </p:txBody>
      </p:sp>
      <p:sp>
        <p:nvSpPr>
          <p:cNvPr id="5" name="Subtitle 4"/>
          <p:cNvSpPr>
            <a:spLocks noGrp="1"/>
          </p:cNvSpPr>
          <p:nvPr>
            <p:ph type="subTitle" idx="10"/>
          </p:nvPr>
        </p:nvSpPr>
        <p:spPr/>
        <p:txBody>
          <a:bodyPr>
            <a:normAutofit fontScale="92500" lnSpcReduction="10000"/>
          </a:bodyPr>
          <a:lstStyle/>
          <a:p>
            <a:r>
              <a:rPr lang="en-US" dirty="0"/>
              <a:t>Innovative Accessibility Design for Hardware with Closed Functionality</a:t>
            </a:r>
          </a:p>
        </p:txBody>
      </p:sp>
      <p:grpSp>
        <p:nvGrpSpPr>
          <p:cNvPr id="80" name="Group 79" descr="Self-Service Kiosks">
            <a:extLst>
              <a:ext uri="{FF2B5EF4-FFF2-40B4-BE49-F238E27FC236}">
                <a16:creationId xmlns:a16="http://schemas.microsoft.com/office/drawing/2014/main" id="{D2FF159C-1C06-D44A-8D88-2D0861CD9E61}"/>
              </a:ext>
            </a:extLst>
          </p:cNvPr>
          <p:cNvGrpSpPr/>
          <p:nvPr/>
        </p:nvGrpSpPr>
        <p:grpSpPr>
          <a:xfrm>
            <a:off x="292258" y="1565811"/>
            <a:ext cx="2597910" cy="2417508"/>
            <a:chOff x="292258" y="1545639"/>
            <a:chExt cx="2597910" cy="2417508"/>
          </a:xfrm>
        </p:grpSpPr>
        <p:pic>
          <p:nvPicPr>
            <p:cNvPr id="76" name="Picture 75" descr="semi transparent color box used as a style accent to the photo on the slide ">
              <a:extLst>
                <a:ext uri="{FF2B5EF4-FFF2-40B4-BE49-F238E27FC236}">
                  <a16:creationId xmlns:a16="http://schemas.microsoft.com/office/drawing/2014/main" id="{D8734BE4-8F21-8B4C-A720-D9197EFBFD28}"/>
                </a:ext>
              </a:extLst>
            </p:cNvPr>
            <p:cNvPicPr>
              <a:picLocks noChangeAspect="1"/>
            </p:cNvPicPr>
            <p:nvPr/>
          </p:nvPicPr>
          <p:blipFill>
            <a:blip r:embed="rId3" cstate="hqprint">
              <a:alphaModFix amt="52000"/>
              <a:extLst>
                <a:ext uri="{BEBA8EAE-BF5A-486C-A8C5-ECC9F3942E4B}">
                  <a14:imgProps xmlns:a14="http://schemas.microsoft.com/office/drawing/2010/main">
                    <a14:imgLayer r:embed="rId4">
                      <a14:imgEffect>
                        <a14:colorTemperature colorTemp="2551"/>
                      </a14:imgEffect>
                      <a14:imgEffect>
                        <a14:saturation sat="269000"/>
                      </a14:imgEffect>
                    </a14:imgLayer>
                  </a14:imgProps>
                </a:ext>
                <a:ext uri="{28A0092B-C50C-407E-A947-70E740481C1C}">
                  <a14:useLocalDpi xmlns:a14="http://schemas.microsoft.com/office/drawing/2010/main"/>
                </a:ext>
              </a:extLst>
            </a:blip>
            <a:stretch>
              <a:fillRect/>
            </a:stretch>
          </p:blipFill>
          <p:spPr>
            <a:xfrm>
              <a:off x="292258" y="1545639"/>
              <a:ext cx="2597910" cy="2417508"/>
            </a:xfrm>
            <a:prstGeom prst="rect">
              <a:avLst/>
            </a:prstGeom>
            <a:effectLst/>
          </p:spPr>
        </p:pic>
        <p:grpSp>
          <p:nvGrpSpPr>
            <p:cNvPr id="18" name="Group 17">
              <a:extLst>
                <a:ext uri="{FF2B5EF4-FFF2-40B4-BE49-F238E27FC236}">
                  <a16:creationId xmlns:a16="http://schemas.microsoft.com/office/drawing/2014/main" id="{CC7E2D84-C42A-F347-820A-6836EB2B7713}"/>
                </a:ext>
              </a:extLst>
            </p:cNvPr>
            <p:cNvGrpSpPr/>
            <p:nvPr/>
          </p:nvGrpSpPr>
          <p:grpSpPr>
            <a:xfrm>
              <a:off x="502379" y="1676025"/>
              <a:ext cx="2376185" cy="2272515"/>
              <a:chOff x="1010198" y="1800722"/>
              <a:chExt cx="2729045" cy="2609980"/>
            </a:xfrm>
          </p:grpSpPr>
          <p:sp>
            <p:nvSpPr>
              <p:cNvPr id="8" name="Rectangle 14" descr="Purple box"/>
              <p:cNvSpPr/>
              <p:nvPr/>
            </p:nvSpPr>
            <p:spPr>
              <a:xfrm>
                <a:off x="1010198" y="3916451"/>
                <a:ext cx="2729045" cy="494251"/>
              </a:xfrm>
              <a:custGeom>
                <a:avLst/>
                <a:gdLst>
                  <a:gd name="connsiteX0" fmla="*/ 0 w 3975434"/>
                  <a:gd name="connsiteY0" fmla="*/ 0 h 4039077"/>
                  <a:gd name="connsiteX1" fmla="*/ 3975434 w 3975434"/>
                  <a:gd name="connsiteY1" fmla="*/ 0 h 4039077"/>
                  <a:gd name="connsiteX2" fmla="*/ 3975434 w 3975434"/>
                  <a:gd name="connsiteY2" fmla="*/ 4039077 h 4039077"/>
                  <a:gd name="connsiteX3" fmla="*/ 0 w 3975434"/>
                  <a:gd name="connsiteY3" fmla="*/ 4039077 h 4039077"/>
                  <a:gd name="connsiteX4" fmla="*/ 0 w 3975434"/>
                  <a:gd name="connsiteY4" fmla="*/ 0 h 4039077"/>
                  <a:gd name="connsiteX0" fmla="*/ 0 w 4488781"/>
                  <a:gd name="connsiteY0" fmla="*/ 0 h 4055119"/>
                  <a:gd name="connsiteX1" fmla="*/ 3975434 w 4488781"/>
                  <a:gd name="connsiteY1" fmla="*/ 0 h 4055119"/>
                  <a:gd name="connsiteX2" fmla="*/ 4488781 w 4488781"/>
                  <a:gd name="connsiteY2" fmla="*/ 4055119 h 4055119"/>
                  <a:gd name="connsiteX3" fmla="*/ 0 w 4488781"/>
                  <a:gd name="connsiteY3" fmla="*/ 4039077 h 4055119"/>
                  <a:gd name="connsiteX4" fmla="*/ 0 w 4488781"/>
                  <a:gd name="connsiteY4" fmla="*/ 0 h 4055119"/>
                  <a:gd name="connsiteX0" fmla="*/ 0 w 4488781"/>
                  <a:gd name="connsiteY0" fmla="*/ 0 h 4055119"/>
                  <a:gd name="connsiteX1" fmla="*/ 3734802 w 4488781"/>
                  <a:gd name="connsiteY1" fmla="*/ 16042 h 4055119"/>
                  <a:gd name="connsiteX2" fmla="*/ 4488781 w 4488781"/>
                  <a:gd name="connsiteY2" fmla="*/ 4055119 h 4055119"/>
                  <a:gd name="connsiteX3" fmla="*/ 0 w 4488781"/>
                  <a:gd name="connsiteY3" fmla="*/ 4039077 h 4055119"/>
                  <a:gd name="connsiteX4" fmla="*/ 0 w 4488781"/>
                  <a:gd name="connsiteY4" fmla="*/ 0 h 4055119"/>
                  <a:gd name="connsiteX0" fmla="*/ 0 w 4402450"/>
                  <a:gd name="connsiteY0" fmla="*/ 0 h 4066055"/>
                  <a:gd name="connsiteX1" fmla="*/ 3734802 w 4402450"/>
                  <a:gd name="connsiteY1" fmla="*/ 16042 h 4066055"/>
                  <a:gd name="connsiteX2" fmla="*/ 4402450 w 4402450"/>
                  <a:gd name="connsiteY2" fmla="*/ 4066055 h 4066055"/>
                  <a:gd name="connsiteX3" fmla="*/ 0 w 4402450"/>
                  <a:gd name="connsiteY3" fmla="*/ 4039077 h 4066055"/>
                  <a:gd name="connsiteX4" fmla="*/ 0 w 4402450"/>
                  <a:gd name="connsiteY4" fmla="*/ 0 h 4066055"/>
                  <a:gd name="connsiteX0" fmla="*/ 0 w 4347512"/>
                  <a:gd name="connsiteY0" fmla="*/ 0 h 4076991"/>
                  <a:gd name="connsiteX1" fmla="*/ 3734802 w 4347512"/>
                  <a:gd name="connsiteY1" fmla="*/ 16042 h 4076991"/>
                  <a:gd name="connsiteX2" fmla="*/ 4347512 w 4347512"/>
                  <a:gd name="connsiteY2" fmla="*/ 4076991 h 4076991"/>
                  <a:gd name="connsiteX3" fmla="*/ 0 w 4347512"/>
                  <a:gd name="connsiteY3" fmla="*/ 4039077 h 4076991"/>
                  <a:gd name="connsiteX4" fmla="*/ 0 w 4347512"/>
                  <a:gd name="connsiteY4" fmla="*/ 0 h 4076991"/>
                  <a:gd name="connsiteX0" fmla="*/ 0 w 4347512"/>
                  <a:gd name="connsiteY0" fmla="*/ 0 h 4076991"/>
                  <a:gd name="connsiteX1" fmla="*/ 3774043 w 4347512"/>
                  <a:gd name="connsiteY1" fmla="*/ 26978 h 4076991"/>
                  <a:gd name="connsiteX2" fmla="*/ 4347512 w 4347512"/>
                  <a:gd name="connsiteY2" fmla="*/ 4076991 h 4076991"/>
                  <a:gd name="connsiteX3" fmla="*/ 0 w 4347512"/>
                  <a:gd name="connsiteY3" fmla="*/ 4039077 h 4076991"/>
                  <a:gd name="connsiteX4" fmla="*/ 0 w 4347512"/>
                  <a:gd name="connsiteY4" fmla="*/ 0 h 4076991"/>
                  <a:gd name="connsiteX0" fmla="*/ 0 w 4300423"/>
                  <a:gd name="connsiteY0" fmla="*/ 0 h 4087927"/>
                  <a:gd name="connsiteX1" fmla="*/ 3774043 w 4300423"/>
                  <a:gd name="connsiteY1" fmla="*/ 26978 h 4087927"/>
                  <a:gd name="connsiteX2" fmla="*/ 4300423 w 4300423"/>
                  <a:gd name="connsiteY2" fmla="*/ 4087927 h 4087927"/>
                  <a:gd name="connsiteX3" fmla="*/ 0 w 4300423"/>
                  <a:gd name="connsiteY3" fmla="*/ 4039077 h 4087927"/>
                  <a:gd name="connsiteX4" fmla="*/ 0 w 4300423"/>
                  <a:gd name="connsiteY4" fmla="*/ 0 h 40879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00423" h="4087927">
                    <a:moveTo>
                      <a:pt x="0" y="0"/>
                    </a:moveTo>
                    <a:lnTo>
                      <a:pt x="3774043" y="26978"/>
                    </a:lnTo>
                    <a:lnTo>
                      <a:pt x="4300423" y="4087927"/>
                    </a:lnTo>
                    <a:lnTo>
                      <a:pt x="0" y="4039077"/>
                    </a:lnTo>
                    <a:lnTo>
                      <a:pt x="0" y="0"/>
                    </a:lnTo>
                    <a:close/>
                  </a:path>
                </a:pathLst>
              </a:custGeom>
              <a:solidFill>
                <a:srgbClr val="552C9F"/>
              </a:solidFill>
              <a:ln>
                <a:solidFill>
                  <a:srgbClr val="552C9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Regular" charset="0"/>
                </a:endParaRPr>
              </a:p>
            </p:txBody>
          </p:sp>
          <p:sp>
            <p:nvSpPr>
              <p:cNvPr id="17" name="Rectangle 16">
                <a:extLst>
                  <a:ext uri="{FF2B5EF4-FFF2-40B4-BE49-F238E27FC236}">
                    <a16:creationId xmlns:a16="http://schemas.microsoft.com/office/drawing/2014/main" id="{7F555437-E6D0-4F43-80FD-C4AAFB9185A7}"/>
                  </a:ext>
                </a:extLst>
              </p:cNvPr>
              <p:cNvSpPr/>
              <p:nvPr/>
            </p:nvSpPr>
            <p:spPr>
              <a:xfrm>
                <a:off x="1010198" y="3978910"/>
                <a:ext cx="2501050" cy="388829"/>
              </a:xfrm>
              <a:prstGeom prst="rect">
                <a:avLst/>
              </a:prstGeom>
            </p:spPr>
            <p:txBody>
              <a:bodyPr wrap="square">
                <a:spAutoFit/>
              </a:bodyPr>
              <a:lstStyle/>
              <a:p>
                <a:pPr algn="ctr">
                  <a:spcAft>
                    <a:spcPts val="600"/>
                  </a:spcAft>
                </a:pPr>
                <a:r>
                  <a:rPr lang="en-US" sz="1600" b="1" dirty="0">
                    <a:solidFill>
                      <a:schemeClr val="bg1"/>
                    </a:solidFill>
                  </a:rPr>
                  <a:t>Self-Service Kiosks</a:t>
                </a:r>
              </a:p>
            </p:txBody>
          </p:sp>
          <p:pic>
            <p:nvPicPr>
              <p:cNvPr id="16" name="Picture 15" descr="Self-service kiosks">
                <a:extLst>
                  <a:ext uri="{FF2B5EF4-FFF2-40B4-BE49-F238E27FC236}">
                    <a16:creationId xmlns:a16="http://schemas.microsoft.com/office/drawing/2014/main" id="{013F353D-C671-1A40-AEF5-3FE76E0A7C16}"/>
                  </a:ext>
                </a:extLst>
              </p:cNvPr>
              <p:cNvPicPr>
                <a:picLocks noChangeAspect="1"/>
              </p:cNvPicPr>
              <p:nvPr/>
            </p:nvPicPr>
            <p:blipFill rotWithShape="1">
              <a:blip r:embed="rId5" cstate="hqprint">
                <a:extLst>
                  <a:ext uri="{28A0092B-C50C-407E-A947-70E740481C1C}">
                    <a14:useLocalDpi xmlns:a14="http://schemas.microsoft.com/office/drawing/2010/main"/>
                  </a:ext>
                </a:extLst>
              </a:blip>
              <a:srcRect t="1703" r="17410"/>
              <a:stretch/>
            </p:blipFill>
            <p:spPr>
              <a:xfrm>
                <a:off x="1010198" y="1800722"/>
                <a:ext cx="2398020" cy="2115826"/>
              </a:xfrm>
              <a:prstGeom prst="rect">
                <a:avLst/>
              </a:prstGeom>
              <a:effectLst>
                <a:outerShdw blurRad="63500" sx="102000" sy="102000" algn="ctr" rotWithShape="0">
                  <a:prstClr val="black">
                    <a:alpha val="40000"/>
                  </a:prstClr>
                </a:outerShdw>
              </a:effectLst>
            </p:spPr>
          </p:pic>
        </p:grpSp>
      </p:grpSp>
      <p:grpSp>
        <p:nvGrpSpPr>
          <p:cNvPr id="85" name="Group 84" descr="Print/copy/fax">
            <a:extLst>
              <a:ext uri="{FF2B5EF4-FFF2-40B4-BE49-F238E27FC236}">
                <a16:creationId xmlns:a16="http://schemas.microsoft.com/office/drawing/2014/main" id="{8FF68594-3DB4-5744-939F-5830D0509EC8}"/>
              </a:ext>
            </a:extLst>
          </p:cNvPr>
          <p:cNvGrpSpPr/>
          <p:nvPr/>
        </p:nvGrpSpPr>
        <p:grpSpPr>
          <a:xfrm>
            <a:off x="1476273" y="3983857"/>
            <a:ext cx="2597910" cy="2417512"/>
            <a:chOff x="1476273" y="3983857"/>
            <a:chExt cx="2597910" cy="2417512"/>
          </a:xfrm>
        </p:grpSpPr>
        <p:pic>
          <p:nvPicPr>
            <p:cNvPr id="78" name="Picture 77" descr="semi transparent color box used as a style accent to the photo on the slide ">
              <a:extLst>
                <a:ext uri="{FF2B5EF4-FFF2-40B4-BE49-F238E27FC236}">
                  <a16:creationId xmlns:a16="http://schemas.microsoft.com/office/drawing/2014/main" id="{306FF1E4-A83C-0B42-AD95-52A7358F1378}"/>
                </a:ext>
              </a:extLst>
            </p:cNvPr>
            <p:cNvPicPr>
              <a:picLocks noChangeAspect="1"/>
            </p:cNvPicPr>
            <p:nvPr/>
          </p:nvPicPr>
          <p:blipFill>
            <a:blip r:embed="rId3" cstate="hqprint">
              <a:alphaModFix amt="52000"/>
              <a:extLst>
                <a:ext uri="{BEBA8EAE-BF5A-486C-A8C5-ECC9F3942E4B}">
                  <a14:imgProps xmlns:a14="http://schemas.microsoft.com/office/drawing/2010/main">
                    <a14:imgLayer r:embed="rId6">
                      <a14:imgEffect>
                        <a14:colorTemperature colorTemp="2551"/>
                      </a14:imgEffect>
                      <a14:imgEffect>
                        <a14:saturation sat="269000"/>
                      </a14:imgEffect>
                    </a14:imgLayer>
                  </a14:imgProps>
                </a:ext>
                <a:ext uri="{28A0092B-C50C-407E-A947-70E740481C1C}">
                  <a14:useLocalDpi xmlns:a14="http://schemas.microsoft.com/office/drawing/2010/main"/>
                </a:ext>
              </a:extLst>
            </a:blip>
            <a:stretch>
              <a:fillRect/>
            </a:stretch>
          </p:blipFill>
          <p:spPr>
            <a:xfrm>
              <a:off x="1476273" y="3983857"/>
              <a:ext cx="2597910" cy="2417508"/>
            </a:xfrm>
            <a:prstGeom prst="rect">
              <a:avLst/>
            </a:prstGeom>
            <a:effectLst/>
          </p:spPr>
        </p:pic>
        <p:grpSp>
          <p:nvGrpSpPr>
            <p:cNvPr id="57" name="Group 56">
              <a:extLst>
                <a:ext uri="{FF2B5EF4-FFF2-40B4-BE49-F238E27FC236}">
                  <a16:creationId xmlns:a16="http://schemas.microsoft.com/office/drawing/2014/main" id="{2634E0CF-15F0-8340-AC28-A9BCE8B96AEF}"/>
                </a:ext>
              </a:extLst>
            </p:cNvPr>
            <p:cNvGrpSpPr/>
            <p:nvPr/>
          </p:nvGrpSpPr>
          <p:grpSpPr>
            <a:xfrm>
              <a:off x="1696276" y="4128812"/>
              <a:ext cx="2376186" cy="2272557"/>
              <a:chOff x="1696276" y="4128812"/>
              <a:chExt cx="2376186" cy="2272557"/>
            </a:xfrm>
          </p:grpSpPr>
          <p:pic>
            <p:nvPicPr>
              <p:cNvPr id="56" name="Picture 55" descr="Printer / fax / copier">
                <a:extLst>
                  <a:ext uri="{FF2B5EF4-FFF2-40B4-BE49-F238E27FC236}">
                    <a16:creationId xmlns:a16="http://schemas.microsoft.com/office/drawing/2014/main" id="{56CBBFC8-8649-BC4C-B1C8-804D02141710}"/>
                  </a:ext>
                </a:extLst>
              </p:cNvPr>
              <p:cNvPicPr>
                <a:picLocks noChangeAspect="1"/>
              </p:cNvPicPr>
              <p:nvPr/>
            </p:nvPicPr>
            <p:blipFill rotWithShape="1">
              <a:blip r:embed="rId7"/>
              <a:srcRect l="9650" t="4297" r="6362"/>
              <a:stretch/>
            </p:blipFill>
            <p:spPr>
              <a:xfrm>
                <a:off x="1705192" y="4128812"/>
                <a:ext cx="2079046" cy="1842170"/>
              </a:xfrm>
              <a:prstGeom prst="rect">
                <a:avLst/>
              </a:prstGeom>
              <a:effectLst>
                <a:outerShdw blurRad="63500" sx="102000" sy="102000" algn="ctr" rotWithShape="0">
                  <a:prstClr val="black">
                    <a:alpha val="40000"/>
                  </a:prstClr>
                </a:outerShdw>
              </a:effectLst>
            </p:spPr>
          </p:pic>
          <p:grpSp>
            <p:nvGrpSpPr>
              <p:cNvPr id="19" name="Group 18">
                <a:extLst>
                  <a:ext uri="{FF2B5EF4-FFF2-40B4-BE49-F238E27FC236}">
                    <a16:creationId xmlns:a16="http://schemas.microsoft.com/office/drawing/2014/main" id="{F689C9A8-2FA7-7542-B908-4547C0A6A81A}"/>
                  </a:ext>
                </a:extLst>
              </p:cNvPr>
              <p:cNvGrpSpPr/>
              <p:nvPr/>
            </p:nvGrpSpPr>
            <p:grpSpPr>
              <a:xfrm>
                <a:off x="1696276" y="5971024"/>
                <a:ext cx="2376186" cy="430345"/>
                <a:chOff x="1010198" y="3916451"/>
                <a:chExt cx="2729045" cy="494251"/>
              </a:xfrm>
            </p:grpSpPr>
            <p:sp>
              <p:nvSpPr>
                <p:cNvPr id="20" name="Rectangle 14" descr="Purple box">
                  <a:extLst>
                    <a:ext uri="{FF2B5EF4-FFF2-40B4-BE49-F238E27FC236}">
                      <a16:creationId xmlns:a16="http://schemas.microsoft.com/office/drawing/2014/main" id="{ABDB1D7E-5D37-954B-9C88-56976E6D9A3A}"/>
                    </a:ext>
                  </a:extLst>
                </p:cNvPr>
                <p:cNvSpPr/>
                <p:nvPr/>
              </p:nvSpPr>
              <p:spPr>
                <a:xfrm>
                  <a:off x="1010198" y="3916451"/>
                  <a:ext cx="2729045" cy="494251"/>
                </a:xfrm>
                <a:custGeom>
                  <a:avLst/>
                  <a:gdLst>
                    <a:gd name="connsiteX0" fmla="*/ 0 w 3975434"/>
                    <a:gd name="connsiteY0" fmla="*/ 0 h 4039077"/>
                    <a:gd name="connsiteX1" fmla="*/ 3975434 w 3975434"/>
                    <a:gd name="connsiteY1" fmla="*/ 0 h 4039077"/>
                    <a:gd name="connsiteX2" fmla="*/ 3975434 w 3975434"/>
                    <a:gd name="connsiteY2" fmla="*/ 4039077 h 4039077"/>
                    <a:gd name="connsiteX3" fmla="*/ 0 w 3975434"/>
                    <a:gd name="connsiteY3" fmla="*/ 4039077 h 4039077"/>
                    <a:gd name="connsiteX4" fmla="*/ 0 w 3975434"/>
                    <a:gd name="connsiteY4" fmla="*/ 0 h 4039077"/>
                    <a:gd name="connsiteX0" fmla="*/ 0 w 4488781"/>
                    <a:gd name="connsiteY0" fmla="*/ 0 h 4055119"/>
                    <a:gd name="connsiteX1" fmla="*/ 3975434 w 4488781"/>
                    <a:gd name="connsiteY1" fmla="*/ 0 h 4055119"/>
                    <a:gd name="connsiteX2" fmla="*/ 4488781 w 4488781"/>
                    <a:gd name="connsiteY2" fmla="*/ 4055119 h 4055119"/>
                    <a:gd name="connsiteX3" fmla="*/ 0 w 4488781"/>
                    <a:gd name="connsiteY3" fmla="*/ 4039077 h 4055119"/>
                    <a:gd name="connsiteX4" fmla="*/ 0 w 4488781"/>
                    <a:gd name="connsiteY4" fmla="*/ 0 h 4055119"/>
                    <a:gd name="connsiteX0" fmla="*/ 0 w 4488781"/>
                    <a:gd name="connsiteY0" fmla="*/ 0 h 4055119"/>
                    <a:gd name="connsiteX1" fmla="*/ 3734802 w 4488781"/>
                    <a:gd name="connsiteY1" fmla="*/ 16042 h 4055119"/>
                    <a:gd name="connsiteX2" fmla="*/ 4488781 w 4488781"/>
                    <a:gd name="connsiteY2" fmla="*/ 4055119 h 4055119"/>
                    <a:gd name="connsiteX3" fmla="*/ 0 w 4488781"/>
                    <a:gd name="connsiteY3" fmla="*/ 4039077 h 4055119"/>
                    <a:gd name="connsiteX4" fmla="*/ 0 w 4488781"/>
                    <a:gd name="connsiteY4" fmla="*/ 0 h 4055119"/>
                    <a:gd name="connsiteX0" fmla="*/ 0 w 4402450"/>
                    <a:gd name="connsiteY0" fmla="*/ 0 h 4066055"/>
                    <a:gd name="connsiteX1" fmla="*/ 3734802 w 4402450"/>
                    <a:gd name="connsiteY1" fmla="*/ 16042 h 4066055"/>
                    <a:gd name="connsiteX2" fmla="*/ 4402450 w 4402450"/>
                    <a:gd name="connsiteY2" fmla="*/ 4066055 h 4066055"/>
                    <a:gd name="connsiteX3" fmla="*/ 0 w 4402450"/>
                    <a:gd name="connsiteY3" fmla="*/ 4039077 h 4066055"/>
                    <a:gd name="connsiteX4" fmla="*/ 0 w 4402450"/>
                    <a:gd name="connsiteY4" fmla="*/ 0 h 4066055"/>
                    <a:gd name="connsiteX0" fmla="*/ 0 w 4347512"/>
                    <a:gd name="connsiteY0" fmla="*/ 0 h 4076991"/>
                    <a:gd name="connsiteX1" fmla="*/ 3734802 w 4347512"/>
                    <a:gd name="connsiteY1" fmla="*/ 16042 h 4076991"/>
                    <a:gd name="connsiteX2" fmla="*/ 4347512 w 4347512"/>
                    <a:gd name="connsiteY2" fmla="*/ 4076991 h 4076991"/>
                    <a:gd name="connsiteX3" fmla="*/ 0 w 4347512"/>
                    <a:gd name="connsiteY3" fmla="*/ 4039077 h 4076991"/>
                    <a:gd name="connsiteX4" fmla="*/ 0 w 4347512"/>
                    <a:gd name="connsiteY4" fmla="*/ 0 h 4076991"/>
                    <a:gd name="connsiteX0" fmla="*/ 0 w 4347512"/>
                    <a:gd name="connsiteY0" fmla="*/ 0 h 4076991"/>
                    <a:gd name="connsiteX1" fmla="*/ 3774043 w 4347512"/>
                    <a:gd name="connsiteY1" fmla="*/ 26978 h 4076991"/>
                    <a:gd name="connsiteX2" fmla="*/ 4347512 w 4347512"/>
                    <a:gd name="connsiteY2" fmla="*/ 4076991 h 4076991"/>
                    <a:gd name="connsiteX3" fmla="*/ 0 w 4347512"/>
                    <a:gd name="connsiteY3" fmla="*/ 4039077 h 4076991"/>
                    <a:gd name="connsiteX4" fmla="*/ 0 w 4347512"/>
                    <a:gd name="connsiteY4" fmla="*/ 0 h 4076991"/>
                    <a:gd name="connsiteX0" fmla="*/ 0 w 4300423"/>
                    <a:gd name="connsiteY0" fmla="*/ 0 h 4087927"/>
                    <a:gd name="connsiteX1" fmla="*/ 3774043 w 4300423"/>
                    <a:gd name="connsiteY1" fmla="*/ 26978 h 4087927"/>
                    <a:gd name="connsiteX2" fmla="*/ 4300423 w 4300423"/>
                    <a:gd name="connsiteY2" fmla="*/ 4087927 h 4087927"/>
                    <a:gd name="connsiteX3" fmla="*/ 0 w 4300423"/>
                    <a:gd name="connsiteY3" fmla="*/ 4039077 h 4087927"/>
                    <a:gd name="connsiteX4" fmla="*/ 0 w 4300423"/>
                    <a:gd name="connsiteY4" fmla="*/ 0 h 40879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00423" h="4087927">
                      <a:moveTo>
                        <a:pt x="0" y="0"/>
                      </a:moveTo>
                      <a:lnTo>
                        <a:pt x="3774043" y="26978"/>
                      </a:lnTo>
                      <a:lnTo>
                        <a:pt x="4300423" y="4087927"/>
                      </a:lnTo>
                      <a:lnTo>
                        <a:pt x="0" y="4039077"/>
                      </a:lnTo>
                      <a:lnTo>
                        <a:pt x="0" y="0"/>
                      </a:lnTo>
                      <a:close/>
                    </a:path>
                  </a:pathLst>
                </a:custGeom>
                <a:solidFill>
                  <a:srgbClr val="595959"/>
                </a:solidFill>
                <a:ln>
                  <a:solidFill>
                    <a:srgbClr val="5959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Regular" charset="0"/>
                  </a:endParaRPr>
                </a:p>
              </p:txBody>
            </p:sp>
            <p:sp>
              <p:nvSpPr>
                <p:cNvPr id="23" name="Rectangle 22">
                  <a:extLst>
                    <a:ext uri="{FF2B5EF4-FFF2-40B4-BE49-F238E27FC236}">
                      <a16:creationId xmlns:a16="http://schemas.microsoft.com/office/drawing/2014/main" id="{51087950-B3BC-9E45-B11F-A3BCCCB9CBF0}"/>
                    </a:ext>
                  </a:extLst>
                </p:cNvPr>
                <p:cNvSpPr/>
                <p:nvPr/>
              </p:nvSpPr>
              <p:spPr>
                <a:xfrm>
                  <a:off x="1010198" y="3978910"/>
                  <a:ext cx="2398020" cy="388829"/>
                </a:xfrm>
                <a:prstGeom prst="rect">
                  <a:avLst/>
                </a:prstGeom>
              </p:spPr>
              <p:txBody>
                <a:bodyPr wrap="square">
                  <a:spAutoFit/>
                </a:bodyPr>
                <a:lstStyle/>
                <a:p>
                  <a:pPr algn="ctr">
                    <a:spcAft>
                      <a:spcPts val="600"/>
                    </a:spcAft>
                  </a:pPr>
                  <a:r>
                    <a:rPr lang="en-US" sz="1600" b="1" dirty="0">
                      <a:solidFill>
                        <a:schemeClr val="bg1"/>
                      </a:solidFill>
                    </a:rPr>
                    <a:t>Print / Copy / Fax</a:t>
                  </a:r>
                </a:p>
              </p:txBody>
            </p:sp>
          </p:grpSp>
        </p:grpSp>
      </p:grpSp>
      <p:grpSp>
        <p:nvGrpSpPr>
          <p:cNvPr id="81" name="Group 80" descr="Set-Top Boxes">
            <a:extLst>
              <a:ext uri="{FF2B5EF4-FFF2-40B4-BE49-F238E27FC236}">
                <a16:creationId xmlns:a16="http://schemas.microsoft.com/office/drawing/2014/main" id="{E7B96FE3-6FBC-CC47-89BE-4E5CB28980B0}"/>
              </a:ext>
            </a:extLst>
          </p:cNvPr>
          <p:cNvGrpSpPr/>
          <p:nvPr/>
        </p:nvGrpSpPr>
        <p:grpSpPr>
          <a:xfrm>
            <a:off x="3305380" y="1553754"/>
            <a:ext cx="2597910" cy="2417508"/>
            <a:chOff x="3305380" y="1533582"/>
            <a:chExt cx="2597910" cy="2417508"/>
          </a:xfrm>
        </p:grpSpPr>
        <p:pic>
          <p:nvPicPr>
            <p:cNvPr id="75" name="Picture 74" descr="semi transparent color box used as a style accent to the photo on the slide ">
              <a:extLst>
                <a:ext uri="{FF2B5EF4-FFF2-40B4-BE49-F238E27FC236}">
                  <a16:creationId xmlns:a16="http://schemas.microsoft.com/office/drawing/2014/main" id="{AF44D9B6-D5AD-4044-95E0-DC7D018E1337}"/>
                </a:ext>
              </a:extLst>
            </p:cNvPr>
            <p:cNvPicPr>
              <a:picLocks noChangeAspect="1"/>
            </p:cNvPicPr>
            <p:nvPr/>
          </p:nvPicPr>
          <p:blipFill>
            <a:blip r:embed="rId3" cstate="hqprint">
              <a:alphaModFix amt="52000"/>
              <a:extLst>
                <a:ext uri="{BEBA8EAE-BF5A-486C-A8C5-ECC9F3942E4B}">
                  <a14:imgProps xmlns:a14="http://schemas.microsoft.com/office/drawing/2010/main">
                    <a14:imgLayer r:embed="rId8">
                      <a14:imgEffect>
                        <a14:colorTemperature colorTemp="2551"/>
                      </a14:imgEffect>
                      <a14:imgEffect>
                        <a14:saturation sat="269000"/>
                      </a14:imgEffect>
                    </a14:imgLayer>
                  </a14:imgProps>
                </a:ext>
                <a:ext uri="{28A0092B-C50C-407E-A947-70E740481C1C}">
                  <a14:useLocalDpi xmlns:a14="http://schemas.microsoft.com/office/drawing/2010/main"/>
                </a:ext>
              </a:extLst>
            </a:blip>
            <a:stretch>
              <a:fillRect/>
            </a:stretch>
          </p:blipFill>
          <p:spPr>
            <a:xfrm>
              <a:off x="3305380" y="1533582"/>
              <a:ext cx="2597910" cy="2417508"/>
            </a:xfrm>
            <a:prstGeom prst="rect">
              <a:avLst/>
            </a:prstGeom>
            <a:effectLst/>
          </p:spPr>
        </p:pic>
        <p:grpSp>
          <p:nvGrpSpPr>
            <p:cNvPr id="63" name="Group 62">
              <a:extLst>
                <a:ext uri="{FF2B5EF4-FFF2-40B4-BE49-F238E27FC236}">
                  <a16:creationId xmlns:a16="http://schemas.microsoft.com/office/drawing/2014/main" id="{D2C2582D-6CEE-3945-8183-819762FD1912}"/>
                </a:ext>
              </a:extLst>
            </p:cNvPr>
            <p:cNvGrpSpPr/>
            <p:nvPr/>
          </p:nvGrpSpPr>
          <p:grpSpPr>
            <a:xfrm>
              <a:off x="3503219" y="1671119"/>
              <a:ext cx="2376186" cy="2277418"/>
              <a:chOff x="3203969" y="1726539"/>
              <a:chExt cx="2376186" cy="2277418"/>
            </a:xfrm>
          </p:grpSpPr>
          <p:grpSp>
            <p:nvGrpSpPr>
              <p:cNvPr id="24" name="Group 23">
                <a:extLst>
                  <a:ext uri="{FF2B5EF4-FFF2-40B4-BE49-F238E27FC236}">
                    <a16:creationId xmlns:a16="http://schemas.microsoft.com/office/drawing/2014/main" id="{9D1E0D96-E4D9-0D40-83E3-3CDD473CC34F}"/>
                  </a:ext>
                </a:extLst>
              </p:cNvPr>
              <p:cNvGrpSpPr/>
              <p:nvPr/>
            </p:nvGrpSpPr>
            <p:grpSpPr>
              <a:xfrm>
                <a:off x="3203969" y="3573612"/>
                <a:ext cx="2376186" cy="430345"/>
                <a:chOff x="1010198" y="3916451"/>
                <a:chExt cx="2729045" cy="494251"/>
              </a:xfrm>
            </p:grpSpPr>
            <p:sp>
              <p:nvSpPr>
                <p:cNvPr id="25" name="Rectangle 14" descr="Purple box">
                  <a:extLst>
                    <a:ext uri="{FF2B5EF4-FFF2-40B4-BE49-F238E27FC236}">
                      <a16:creationId xmlns:a16="http://schemas.microsoft.com/office/drawing/2014/main" id="{E218D6A9-E06D-D940-B36A-F49394E7AFB4}"/>
                    </a:ext>
                  </a:extLst>
                </p:cNvPr>
                <p:cNvSpPr/>
                <p:nvPr/>
              </p:nvSpPr>
              <p:spPr>
                <a:xfrm>
                  <a:off x="1010198" y="3916451"/>
                  <a:ext cx="2729045" cy="494251"/>
                </a:xfrm>
                <a:custGeom>
                  <a:avLst/>
                  <a:gdLst>
                    <a:gd name="connsiteX0" fmla="*/ 0 w 3975434"/>
                    <a:gd name="connsiteY0" fmla="*/ 0 h 4039077"/>
                    <a:gd name="connsiteX1" fmla="*/ 3975434 w 3975434"/>
                    <a:gd name="connsiteY1" fmla="*/ 0 h 4039077"/>
                    <a:gd name="connsiteX2" fmla="*/ 3975434 w 3975434"/>
                    <a:gd name="connsiteY2" fmla="*/ 4039077 h 4039077"/>
                    <a:gd name="connsiteX3" fmla="*/ 0 w 3975434"/>
                    <a:gd name="connsiteY3" fmla="*/ 4039077 h 4039077"/>
                    <a:gd name="connsiteX4" fmla="*/ 0 w 3975434"/>
                    <a:gd name="connsiteY4" fmla="*/ 0 h 4039077"/>
                    <a:gd name="connsiteX0" fmla="*/ 0 w 4488781"/>
                    <a:gd name="connsiteY0" fmla="*/ 0 h 4055119"/>
                    <a:gd name="connsiteX1" fmla="*/ 3975434 w 4488781"/>
                    <a:gd name="connsiteY1" fmla="*/ 0 h 4055119"/>
                    <a:gd name="connsiteX2" fmla="*/ 4488781 w 4488781"/>
                    <a:gd name="connsiteY2" fmla="*/ 4055119 h 4055119"/>
                    <a:gd name="connsiteX3" fmla="*/ 0 w 4488781"/>
                    <a:gd name="connsiteY3" fmla="*/ 4039077 h 4055119"/>
                    <a:gd name="connsiteX4" fmla="*/ 0 w 4488781"/>
                    <a:gd name="connsiteY4" fmla="*/ 0 h 4055119"/>
                    <a:gd name="connsiteX0" fmla="*/ 0 w 4488781"/>
                    <a:gd name="connsiteY0" fmla="*/ 0 h 4055119"/>
                    <a:gd name="connsiteX1" fmla="*/ 3734802 w 4488781"/>
                    <a:gd name="connsiteY1" fmla="*/ 16042 h 4055119"/>
                    <a:gd name="connsiteX2" fmla="*/ 4488781 w 4488781"/>
                    <a:gd name="connsiteY2" fmla="*/ 4055119 h 4055119"/>
                    <a:gd name="connsiteX3" fmla="*/ 0 w 4488781"/>
                    <a:gd name="connsiteY3" fmla="*/ 4039077 h 4055119"/>
                    <a:gd name="connsiteX4" fmla="*/ 0 w 4488781"/>
                    <a:gd name="connsiteY4" fmla="*/ 0 h 4055119"/>
                    <a:gd name="connsiteX0" fmla="*/ 0 w 4402450"/>
                    <a:gd name="connsiteY0" fmla="*/ 0 h 4066055"/>
                    <a:gd name="connsiteX1" fmla="*/ 3734802 w 4402450"/>
                    <a:gd name="connsiteY1" fmla="*/ 16042 h 4066055"/>
                    <a:gd name="connsiteX2" fmla="*/ 4402450 w 4402450"/>
                    <a:gd name="connsiteY2" fmla="*/ 4066055 h 4066055"/>
                    <a:gd name="connsiteX3" fmla="*/ 0 w 4402450"/>
                    <a:gd name="connsiteY3" fmla="*/ 4039077 h 4066055"/>
                    <a:gd name="connsiteX4" fmla="*/ 0 w 4402450"/>
                    <a:gd name="connsiteY4" fmla="*/ 0 h 4066055"/>
                    <a:gd name="connsiteX0" fmla="*/ 0 w 4347512"/>
                    <a:gd name="connsiteY0" fmla="*/ 0 h 4076991"/>
                    <a:gd name="connsiteX1" fmla="*/ 3734802 w 4347512"/>
                    <a:gd name="connsiteY1" fmla="*/ 16042 h 4076991"/>
                    <a:gd name="connsiteX2" fmla="*/ 4347512 w 4347512"/>
                    <a:gd name="connsiteY2" fmla="*/ 4076991 h 4076991"/>
                    <a:gd name="connsiteX3" fmla="*/ 0 w 4347512"/>
                    <a:gd name="connsiteY3" fmla="*/ 4039077 h 4076991"/>
                    <a:gd name="connsiteX4" fmla="*/ 0 w 4347512"/>
                    <a:gd name="connsiteY4" fmla="*/ 0 h 4076991"/>
                    <a:gd name="connsiteX0" fmla="*/ 0 w 4347512"/>
                    <a:gd name="connsiteY0" fmla="*/ 0 h 4076991"/>
                    <a:gd name="connsiteX1" fmla="*/ 3774043 w 4347512"/>
                    <a:gd name="connsiteY1" fmla="*/ 26978 h 4076991"/>
                    <a:gd name="connsiteX2" fmla="*/ 4347512 w 4347512"/>
                    <a:gd name="connsiteY2" fmla="*/ 4076991 h 4076991"/>
                    <a:gd name="connsiteX3" fmla="*/ 0 w 4347512"/>
                    <a:gd name="connsiteY3" fmla="*/ 4039077 h 4076991"/>
                    <a:gd name="connsiteX4" fmla="*/ 0 w 4347512"/>
                    <a:gd name="connsiteY4" fmla="*/ 0 h 4076991"/>
                    <a:gd name="connsiteX0" fmla="*/ 0 w 4300423"/>
                    <a:gd name="connsiteY0" fmla="*/ 0 h 4087927"/>
                    <a:gd name="connsiteX1" fmla="*/ 3774043 w 4300423"/>
                    <a:gd name="connsiteY1" fmla="*/ 26978 h 4087927"/>
                    <a:gd name="connsiteX2" fmla="*/ 4300423 w 4300423"/>
                    <a:gd name="connsiteY2" fmla="*/ 4087927 h 4087927"/>
                    <a:gd name="connsiteX3" fmla="*/ 0 w 4300423"/>
                    <a:gd name="connsiteY3" fmla="*/ 4039077 h 4087927"/>
                    <a:gd name="connsiteX4" fmla="*/ 0 w 4300423"/>
                    <a:gd name="connsiteY4" fmla="*/ 0 h 40879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00423" h="4087927">
                      <a:moveTo>
                        <a:pt x="0" y="0"/>
                      </a:moveTo>
                      <a:lnTo>
                        <a:pt x="3774043" y="26978"/>
                      </a:lnTo>
                      <a:lnTo>
                        <a:pt x="4300423" y="4087927"/>
                      </a:lnTo>
                      <a:lnTo>
                        <a:pt x="0" y="4039077"/>
                      </a:lnTo>
                      <a:lnTo>
                        <a:pt x="0" y="0"/>
                      </a:lnTo>
                      <a:close/>
                    </a:path>
                  </a:pathLst>
                </a:custGeom>
                <a:solidFill>
                  <a:srgbClr val="4B70FF"/>
                </a:solidFill>
                <a:ln>
                  <a:solidFill>
                    <a:srgbClr val="4B7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Regular" charset="0"/>
                  </a:endParaRPr>
                </a:p>
              </p:txBody>
            </p:sp>
            <p:sp>
              <p:nvSpPr>
                <p:cNvPr id="28" name="Rectangle 27">
                  <a:extLst>
                    <a:ext uri="{FF2B5EF4-FFF2-40B4-BE49-F238E27FC236}">
                      <a16:creationId xmlns:a16="http://schemas.microsoft.com/office/drawing/2014/main" id="{6D6C1C95-2977-274C-8C0A-075D7BAF0AD3}"/>
                    </a:ext>
                  </a:extLst>
                </p:cNvPr>
                <p:cNvSpPr/>
                <p:nvPr/>
              </p:nvSpPr>
              <p:spPr>
                <a:xfrm>
                  <a:off x="1010198" y="3978910"/>
                  <a:ext cx="2398020" cy="388829"/>
                </a:xfrm>
                <a:prstGeom prst="rect">
                  <a:avLst/>
                </a:prstGeom>
              </p:spPr>
              <p:txBody>
                <a:bodyPr wrap="square">
                  <a:spAutoFit/>
                </a:bodyPr>
                <a:lstStyle/>
                <a:p>
                  <a:pPr algn="ctr">
                    <a:spcAft>
                      <a:spcPts val="600"/>
                    </a:spcAft>
                  </a:pPr>
                  <a:r>
                    <a:rPr lang="en-US" sz="1600" b="1" dirty="0">
                      <a:solidFill>
                        <a:schemeClr val="bg1"/>
                      </a:solidFill>
                    </a:rPr>
                    <a:t>Set-Top Boxes</a:t>
                  </a:r>
                </a:p>
              </p:txBody>
            </p:sp>
          </p:grpSp>
          <p:pic>
            <p:nvPicPr>
              <p:cNvPr id="62" name="Picture 61" descr="IPTV set-top box">
                <a:extLst>
                  <a:ext uri="{FF2B5EF4-FFF2-40B4-BE49-F238E27FC236}">
                    <a16:creationId xmlns:a16="http://schemas.microsoft.com/office/drawing/2014/main" id="{C787D9BB-10F7-164A-8163-DE56212308C5}"/>
                  </a:ext>
                </a:extLst>
              </p:cNvPr>
              <p:cNvPicPr>
                <a:picLocks noChangeAspect="1"/>
              </p:cNvPicPr>
              <p:nvPr/>
            </p:nvPicPr>
            <p:blipFill rotWithShape="1">
              <a:blip r:embed="rId9"/>
              <a:srcRect t="7327" b="4354"/>
              <a:stretch/>
            </p:blipFill>
            <p:spPr>
              <a:xfrm>
                <a:off x="3203969" y="1726539"/>
                <a:ext cx="2087962" cy="1844067"/>
              </a:xfrm>
              <a:prstGeom prst="rect">
                <a:avLst/>
              </a:prstGeom>
              <a:effectLst>
                <a:outerShdw blurRad="63500" sx="102000" sy="102000" algn="ctr" rotWithShape="0">
                  <a:prstClr val="black">
                    <a:alpha val="40000"/>
                  </a:prstClr>
                </a:outerShdw>
              </a:effectLst>
            </p:spPr>
          </p:pic>
        </p:grpSp>
      </p:grpSp>
      <p:grpSp>
        <p:nvGrpSpPr>
          <p:cNvPr id="86" name="Group 85" descr="Internet of Things (I-O-T) Devices">
            <a:extLst>
              <a:ext uri="{FF2B5EF4-FFF2-40B4-BE49-F238E27FC236}">
                <a16:creationId xmlns:a16="http://schemas.microsoft.com/office/drawing/2014/main" id="{B41FA3E7-39AF-4746-94D2-F8E03936EC0F}"/>
              </a:ext>
            </a:extLst>
          </p:cNvPr>
          <p:cNvGrpSpPr/>
          <p:nvPr/>
        </p:nvGrpSpPr>
        <p:grpSpPr>
          <a:xfrm>
            <a:off x="4493473" y="3983857"/>
            <a:ext cx="2597910" cy="2417508"/>
            <a:chOff x="4493473" y="3983857"/>
            <a:chExt cx="2597910" cy="2417508"/>
          </a:xfrm>
        </p:grpSpPr>
        <p:pic>
          <p:nvPicPr>
            <p:cNvPr id="77" name="Picture 76" descr="semi transparent color box used as a style accent to the photo on the slide ">
              <a:extLst>
                <a:ext uri="{FF2B5EF4-FFF2-40B4-BE49-F238E27FC236}">
                  <a16:creationId xmlns:a16="http://schemas.microsoft.com/office/drawing/2014/main" id="{BA89B5B4-BFE3-B44B-9A84-AA21B2EF60D1}"/>
                </a:ext>
              </a:extLst>
            </p:cNvPr>
            <p:cNvPicPr>
              <a:picLocks noChangeAspect="1"/>
            </p:cNvPicPr>
            <p:nvPr/>
          </p:nvPicPr>
          <p:blipFill>
            <a:blip r:embed="rId3" cstate="hqprint">
              <a:alphaModFix amt="52000"/>
              <a:extLst>
                <a:ext uri="{BEBA8EAE-BF5A-486C-A8C5-ECC9F3942E4B}">
                  <a14:imgProps xmlns:a14="http://schemas.microsoft.com/office/drawing/2010/main">
                    <a14:imgLayer r:embed="rId10">
                      <a14:imgEffect>
                        <a14:colorTemperature colorTemp="2551"/>
                      </a14:imgEffect>
                      <a14:imgEffect>
                        <a14:saturation sat="269000"/>
                      </a14:imgEffect>
                    </a14:imgLayer>
                  </a14:imgProps>
                </a:ext>
                <a:ext uri="{28A0092B-C50C-407E-A947-70E740481C1C}">
                  <a14:useLocalDpi xmlns:a14="http://schemas.microsoft.com/office/drawing/2010/main"/>
                </a:ext>
              </a:extLst>
            </a:blip>
            <a:stretch>
              <a:fillRect/>
            </a:stretch>
          </p:blipFill>
          <p:spPr>
            <a:xfrm>
              <a:off x="4493473" y="3983857"/>
              <a:ext cx="2597910" cy="2417508"/>
            </a:xfrm>
            <a:prstGeom prst="rect">
              <a:avLst/>
            </a:prstGeom>
            <a:effectLst/>
          </p:spPr>
        </p:pic>
        <p:grpSp>
          <p:nvGrpSpPr>
            <p:cNvPr id="51" name="Group 50">
              <a:extLst>
                <a:ext uri="{FF2B5EF4-FFF2-40B4-BE49-F238E27FC236}">
                  <a16:creationId xmlns:a16="http://schemas.microsoft.com/office/drawing/2014/main" id="{03073298-FC44-924E-8BA5-EB4F6CA1C07C}"/>
                </a:ext>
              </a:extLst>
            </p:cNvPr>
            <p:cNvGrpSpPr/>
            <p:nvPr/>
          </p:nvGrpSpPr>
          <p:grpSpPr>
            <a:xfrm>
              <a:off x="4715197" y="4128811"/>
              <a:ext cx="2376186" cy="2272554"/>
              <a:chOff x="4715197" y="4128811"/>
              <a:chExt cx="2376186" cy="2272554"/>
            </a:xfrm>
          </p:grpSpPr>
          <p:pic>
            <p:nvPicPr>
              <p:cNvPr id="50" name="Picture 49" descr="IoT device on tabletop">
                <a:extLst>
                  <a:ext uri="{FF2B5EF4-FFF2-40B4-BE49-F238E27FC236}">
                    <a16:creationId xmlns:a16="http://schemas.microsoft.com/office/drawing/2014/main" id="{4C4C7E25-0EA2-054C-A4FB-3E4031689D07}"/>
                  </a:ext>
                </a:extLst>
              </p:cNvPr>
              <p:cNvPicPr>
                <a:picLocks noChangeAspect="1"/>
              </p:cNvPicPr>
              <p:nvPr/>
            </p:nvPicPr>
            <p:blipFill rotWithShape="1">
              <a:blip r:embed="rId11"/>
              <a:srcRect l="7042" t="11509" r="8637" b="14124"/>
              <a:stretch/>
            </p:blipFill>
            <p:spPr>
              <a:xfrm>
                <a:off x="4715197" y="4128811"/>
                <a:ext cx="2087962" cy="1842212"/>
              </a:xfrm>
              <a:prstGeom prst="rect">
                <a:avLst/>
              </a:prstGeom>
              <a:effectLst>
                <a:outerShdw blurRad="63500" sx="102000" sy="102000" algn="ctr" rotWithShape="0">
                  <a:prstClr val="black">
                    <a:alpha val="40000"/>
                  </a:prstClr>
                </a:outerShdw>
              </a:effectLst>
            </p:spPr>
          </p:pic>
          <p:grpSp>
            <p:nvGrpSpPr>
              <p:cNvPr id="29" name="Group 28">
                <a:extLst>
                  <a:ext uri="{FF2B5EF4-FFF2-40B4-BE49-F238E27FC236}">
                    <a16:creationId xmlns:a16="http://schemas.microsoft.com/office/drawing/2014/main" id="{2C44BC15-C02B-4845-901E-E4072E2A8BF4}"/>
                  </a:ext>
                </a:extLst>
              </p:cNvPr>
              <p:cNvGrpSpPr/>
              <p:nvPr/>
            </p:nvGrpSpPr>
            <p:grpSpPr>
              <a:xfrm>
                <a:off x="4715197" y="5971020"/>
                <a:ext cx="2376186" cy="430345"/>
                <a:chOff x="1010198" y="3916451"/>
                <a:chExt cx="2729045" cy="494251"/>
              </a:xfrm>
            </p:grpSpPr>
            <p:sp>
              <p:nvSpPr>
                <p:cNvPr id="30" name="Rectangle 14" descr="Purple box">
                  <a:extLst>
                    <a:ext uri="{FF2B5EF4-FFF2-40B4-BE49-F238E27FC236}">
                      <a16:creationId xmlns:a16="http://schemas.microsoft.com/office/drawing/2014/main" id="{4E068D98-6E60-B344-AA74-67BA9E417792}"/>
                    </a:ext>
                  </a:extLst>
                </p:cNvPr>
                <p:cNvSpPr/>
                <p:nvPr/>
              </p:nvSpPr>
              <p:spPr>
                <a:xfrm>
                  <a:off x="1010198" y="3916451"/>
                  <a:ext cx="2729045" cy="494251"/>
                </a:xfrm>
                <a:custGeom>
                  <a:avLst/>
                  <a:gdLst>
                    <a:gd name="connsiteX0" fmla="*/ 0 w 3975434"/>
                    <a:gd name="connsiteY0" fmla="*/ 0 h 4039077"/>
                    <a:gd name="connsiteX1" fmla="*/ 3975434 w 3975434"/>
                    <a:gd name="connsiteY1" fmla="*/ 0 h 4039077"/>
                    <a:gd name="connsiteX2" fmla="*/ 3975434 w 3975434"/>
                    <a:gd name="connsiteY2" fmla="*/ 4039077 h 4039077"/>
                    <a:gd name="connsiteX3" fmla="*/ 0 w 3975434"/>
                    <a:gd name="connsiteY3" fmla="*/ 4039077 h 4039077"/>
                    <a:gd name="connsiteX4" fmla="*/ 0 w 3975434"/>
                    <a:gd name="connsiteY4" fmla="*/ 0 h 4039077"/>
                    <a:gd name="connsiteX0" fmla="*/ 0 w 4488781"/>
                    <a:gd name="connsiteY0" fmla="*/ 0 h 4055119"/>
                    <a:gd name="connsiteX1" fmla="*/ 3975434 w 4488781"/>
                    <a:gd name="connsiteY1" fmla="*/ 0 h 4055119"/>
                    <a:gd name="connsiteX2" fmla="*/ 4488781 w 4488781"/>
                    <a:gd name="connsiteY2" fmla="*/ 4055119 h 4055119"/>
                    <a:gd name="connsiteX3" fmla="*/ 0 w 4488781"/>
                    <a:gd name="connsiteY3" fmla="*/ 4039077 h 4055119"/>
                    <a:gd name="connsiteX4" fmla="*/ 0 w 4488781"/>
                    <a:gd name="connsiteY4" fmla="*/ 0 h 4055119"/>
                    <a:gd name="connsiteX0" fmla="*/ 0 w 4488781"/>
                    <a:gd name="connsiteY0" fmla="*/ 0 h 4055119"/>
                    <a:gd name="connsiteX1" fmla="*/ 3734802 w 4488781"/>
                    <a:gd name="connsiteY1" fmla="*/ 16042 h 4055119"/>
                    <a:gd name="connsiteX2" fmla="*/ 4488781 w 4488781"/>
                    <a:gd name="connsiteY2" fmla="*/ 4055119 h 4055119"/>
                    <a:gd name="connsiteX3" fmla="*/ 0 w 4488781"/>
                    <a:gd name="connsiteY3" fmla="*/ 4039077 h 4055119"/>
                    <a:gd name="connsiteX4" fmla="*/ 0 w 4488781"/>
                    <a:gd name="connsiteY4" fmla="*/ 0 h 4055119"/>
                    <a:gd name="connsiteX0" fmla="*/ 0 w 4402450"/>
                    <a:gd name="connsiteY0" fmla="*/ 0 h 4066055"/>
                    <a:gd name="connsiteX1" fmla="*/ 3734802 w 4402450"/>
                    <a:gd name="connsiteY1" fmla="*/ 16042 h 4066055"/>
                    <a:gd name="connsiteX2" fmla="*/ 4402450 w 4402450"/>
                    <a:gd name="connsiteY2" fmla="*/ 4066055 h 4066055"/>
                    <a:gd name="connsiteX3" fmla="*/ 0 w 4402450"/>
                    <a:gd name="connsiteY3" fmla="*/ 4039077 h 4066055"/>
                    <a:gd name="connsiteX4" fmla="*/ 0 w 4402450"/>
                    <a:gd name="connsiteY4" fmla="*/ 0 h 4066055"/>
                    <a:gd name="connsiteX0" fmla="*/ 0 w 4347512"/>
                    <a:gd name="connsiteY0" fmla="*/ 0 h 4076991"/>
                    <a:gd name="connsiteX1" fmla="*/ 3734802 w 4347512"/>
                    <a:gd name="connsiteY1" fmla="*/ 16042 h 4076991"/>
                    <a:gd name="connsiteX2" fmla="*/ 4347512 w 4347512"/>
                    <a:gd name="connsiteY2" fmla="*/ 4076991 h 4076991"/>
                    <a:gd name="connsiteX3" fmla="*/ 0 w 4347512"/>
                    <a:gd name="connsiteY3" fmla="*/ 4039077 h 4076991"/>
                    <a:gd name="connsiteX4" fmla="*/ 0 w 4347512"/>
                    <a:gd name="connsiteY4" fmla="*/ 0 h 4076991"/>
                    <a:gd name="connsiteX0" fmla="*/ 0 w 4347512"/>
                    <a:gd name="connsiteY0" fmla="*/ 0 h 4076991"/>
                    <a:gd name="connsiteX1" fmla="*/ 3774043 w 4347512"/>
                    <a:gd name="connsiteY1" fmla="*/ 26978 h 4076991"/>
                    <a:gd name="connsiteX2" fmla="*/ 4347512 w 4347512"/>
                    <a:gd name="connsiteY2" fmla="*/ 4076991 h 4076991"/>
                    <a:gd name="connsiteX3" fmla="*/ 0 w 4347512"/>
                    <a:gd name="connsiteY3" fmla="*/ 4039077 h 4076991"/>
                    <a:gd name="connsiteX4" fmla="*/ 0 w 4347512"/>
                    <a:gd name="connsiteY4" fmla="*/ 0 h 4076991"/>
                    <a:gd name="connsiteX0" fmla="*/ 0 w 4300423"/>
                    <a:gd name="connsiteY0" fmla="*/ 0 h 4087927"/>
                    <a:gd name="connsiteX1" fmla="*/ 3774043 w 4300423"/>
                    <a:gd name="connsiteY1" fmla="*/ 26978 h 4087927"/>
                    <a:gd name="connsiteX2" fmla="*/ 4300423 w 4300423"/>
                    <a:gd name="connsiteY2" fmla="*/ 4087927 h 4087927"/>
                    <a:gd name="connsiteX3" fmla="*/ 0 w 4300423"/>
                    <a:gd name="connsiteY3" fmla="*/ 4039077 h 4087927"/>
                    <a:gd name="connsiteX4" fmla="*/ 0 w 4300423"/>
                    <a:gd name="connsiteY4" fmla="*/ 0 h 40879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00423" h="4087927">
                      <a:moveTo>
                        <a:pt x="0" y="0"/>
                      </a:moveTo>
                      <a:lnTo>
                        <a:pt x="3774043" y="26978"/>
                      </a:lnTo>
                      <a:lnTo>
                        <a:pt x="4300423" y="4087927"/>
                      </a:lnTo>
                      <a:lnTo>
                        <a:pt x="0" y="4039077"/>
                      </a:lnTo>
                      <a:lnTo>
                        <a:pt x="0" y="0"/>
                      </a:lnTo>
                      <a:close/>
                    </a:path>
                  </a:pathLst>
                </a:custGeom>
                <a:solidFill>
                  <a:srgbClr val="5CD344"/>
                </a:solidFill>
                <a:ln>
                  <a:solidFill>
                    <a:srgbClr val="5CD3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Regular" charset="0"/>
                  </a:endParaRPr>
                </a:p>
              </p:txBody>
            </p:sp>
            <p:sp>
              <p:nvSpPr>
                <p:cNvPr id="33" name="Rectangle 32">
                  <a:extLst>
                    <a:ext uri="{FF2B5EF4-FFF2-40B4-BE49-F238E27FC236}">
                      <a16:creationId xmlns:a16="http://schemas.microsoft.com/office/drawing/2014/main" id="{BB1AB097-6C4F-B34A-A5B2-40BA887BE1B4}"/>
                    </a:ext>
                  </a:extLst>
                </p:cNvPr>
                <p:cNvSpPr/>
                <p:nvPr/>
              </p:nvSpPr>
              <p:spPr>
                <a:xfrm>
                  <a:off x="1010198" y="3978910"/>
                  <a:ext cx="2398020" cy="388829"/>
                </a:xfrm>
                <a:prstGeom prst="rect">
                  <a:avLst/>
                </a:prstGeom>
              </p:spPr>
              <p:txBody>
                <a:bodyPr wrap="square">
                  <a:spAutoFit/>
                </a:bodyPr>
                <a:lstStyle/>
                <a:p>
                  <a:pPr algn="ctr">
                    <a:spcAft>
                      <a:spcPts val="600"/>
                    </a:spcAft>
                  </a:pPr>
                  <a:r>
                    <a:rPr lang="en-US" sz="1600" b="1" dirty="0" err="1">
                      <a:solidFill>
                        <a:schemeClr val="bg1"/>
                      </a:solidFill>
                    </a:rPr>
                    <a:t>IoT</a:t>
                  </a:r>
                  <a:r>
                    <a:rPr lang="en-US" sz="1600" b="1" dirty="0">
                      <a:solidFill>
                        <a:schemeClr val="bg1"/>
                      </a:solidFill>
                    </a:rPr>
                    <a:t> Devices</a:t>
                  </a:r>
                </a:p>
              </p:txBody>
            </p:sp>
          </p:grpSp>
        </p:grpSp>
      </p:grpSp>
      <p:grpSp>
        <p:nvGrpSpPr>
          <p:cNvPr id="83" name="Group 82" descr="Entertainment">
            <a:extLst>
              <a:ext uri="{FF2B5EF4-FFF2-40B4-BE49-F238E27FC236}">
                <a16:creationId xmlns:a16="http://schemas.microsoft.com/office/drawing/2014/main" id="{2CD15FCE-8AB0-784E-AC75-11BE144B981C}"/>
              </a:ext>
            </a:extLst>
          </p:cNvPr>
          <p:cNvGrpSpPr/>
          <p:nvPr/>
        </p:nvGrpSpPr>
        <p:grpSpPr>
          <a:xfrm>
            <a:off x="6435162" y="1566002"/>
            <a:ext cx="2597910" cy="2417508"/>
            <a:chOff x="6435162" y="1545830"/>
            <a:chExt cx="2597910" cy="2417508"/>
          </a:xfrm>
        </p:grpSpPr>
        <p:pic>
          <p:nvPicPr>
            <p:cNvPr id="74" name="Picture 73" descr="semi transparent color box used as a style accent to the photo on the slide ">
              <a:extLst>
                <a:ext uri="{FF2B5EF4-FFF2-40B4-BE49-F238E27FC236}">
                  <a16:creationId xmlns:a16="http://schemas.microsoft.com/office/drawing/2014/main" id="{68C4A5E7-04F2-0C47-B794-2BF82C349D26}"/>
                </a:ext>
              </a:extLst>
            </p:cNvPr>
            <p:cNvPicPr>
              <a:picLocks noChangeAspect="1"/>
            </p:cNvPicPr>
            <p:nvPr/>
          </p:nvPicPr>
          <p:blipFill>
            <a:blip r:embed="rId3" cstate="hqprint">
              <a:alphaModFix amt="52000"/>
              <a:extLst>
                <a:ext uri="{BEBA8EAE-BF5A-486C-A8C5-ECC9F3942E4B}">
                  <a14:imgProps xmlns:a14="http://schemas.microsoft.com/office/drawing/2010/main">
                    <a14:imgLayer r:embed="rId12">
                      <a14:imgEffect>
                        <a14:colorTemperature colorTemp="2551"/>
                      </a14:imgEffect>
                      <a14:imgEffect>
                        <a14:saturation sat="269000"/>
                      </a14:imgEffect>
                    </a14:imgLayer>
                  </a14:imgProps>
                </a:ext>
                <a:ext uri="{28A0092B-C50C-407E-A947-70E740481C1C}">
                  <a14:useLocalDpi xmlns:a14="http://schemas.microsoft.com/office/drawing/2010/main"/>
                </a:ext>
              </a:extLst>
            </a:blip>
            <a:stretch>
              <a:fillRect/>
            </a:stretch>
          </p:blipFill>
          <p:spPr>
            <a:xfrm>
              <a:off x="6435162" y="1545830"/>
              <a:ext cx="2597910" cy="2417508"/>
            </a:xfrm>
            <a:prstGeom prst="rect">
              <a:avLst/>
            </a:prstGeom>
            <a:effectLst/>
          </p:spPr>
        </p:pic>
        <p:grpSp>
          <p:nvGrpSpPr>
            <p:cNvPr id="60" name="Group 59">
              <a:extLst>
                <a:ext uri="{FF2B5EF4-FFF2-40B4-BE49-F238E27FC236}">
                  <a16:creationId xmlns:a16="http://schemas.microsoft.com/office/drawing/2014/main" id="{A23560C1-A311-4C45-9CF6-85FB772F789E}"/>
                </a:ext>
              </a:extLst>
            </p:cNvPr>
            <p:cNvGrpSpPr/>
            <p:nvPr/>
          </p:nvGrpSpPr>
          <p:grpSpPr>
            <a:xfrm>
              <a:off x="6626034" y="1671119"/>
              <a:ext cx="2376186" cy="2277418"/>
              <a:chOff x="6443159" y="1726539"/>
              <a:chExt cx="2376186" cy="2277418"/>
            </a:xfrm>
          </p:grpSpPr>
          <p:pic>
            <p:nvPicPr>
              <p:cNvPr id="59" name="Picture 58" descr="set-back entertainment">
                <a:extLst>
                  <a:ext uri="{FF2B5EF4-FFF2-40B4-BE49-F238E27FC236}">
                    <a16:creationId xmlns:a16="http://schemas.microsoft.com/office/drawing/2014/main" id="{0BC0B175-BC9E-AA4C-97C5-791DF706CD6D}"/>
                  </a:ext>
                </a:extLst>
              </p:cNvPr>
              <p:cNvPicPr>
                <a:picLocks noChangeAspect="1"/>
              </p:cNvPicPr>
              <p:nvPr/>
            </p:nvPicPr>
            <p:blipFill rotWithShape="1">
              <a:blip r:embed="rId13"/>
              <a:srcRect l="45965" r="19297"/>
              <a:stretch/>
            </p:blipFill>
            <p:spPr>
              <a:xfrm>
                <a:off x="6443159" y="1726539"/>
                <a:ext cx="2087962" cy="1847031"/>
              </a:xfrm>
              <a:prstGeom prst="rect">
                <a:avLst/>
              </a:prstGeom>
              <a:effectLst>
                <a:outerShdw blurRad="63500" sx="102000" sy="102000" algn="ctr" rotWithShape="0">
                  <a:prstClr val="black">
                    <a:alpha val="40000"/>
                  </a:prstClr>
                </a:outerShdw>
              </a:effectLst>
            </p:spPr>
          </p:pic>
          <p:grpSp>
            <p:nvGrpSpPr>
              <p:cNvPr id="34" name="Group 33">
                <a:extLst>
                  <a:ext uri="{FF2B5EF4-FFF2-40B4-BE49-F238E27FC236}">
                    <a16:creationId xmlns:a16="http://schemas.microsoft.com/office/drawing/2014/main" id="{EA5598A0-3B56-6843-BAA4-1C172645DCC6}"/>
                  </a:ext>
                </a:extLst>
              </p:cNvPr>
              <p:cNvGrpSpPr/>
              <p:nvPr/>
            </p:nvGrpSpPr>
            <p:grpSpPr>
              <a:xfrm>
                <a:off x="6443159" y="3573612"/>
                <a:ext cx="2376186" cy="430345"/>
                <a:chOff x="1010198" y="3916451"/>
                <a:chExt cx="2729045" cy="494251"/>
              </a:xfrm>
            </p:grpSpPr>
            <p:sp>
              <p:nvSpPr>
                <p:cNvPr id="35" name="Rectangle 14" descr="Purple box">
                  <a:extLst>
                    <a:ext uri="{FF2B5EF4-FFF2-40B4-BE49-F238E27FC236}">
                      <a16:creationId xmlns:a16="http://schemas.microsoft.com/office/drawing/2014/main" id="{74460949-5F3F-C84D-B6DE-E491431DB22E}"/>
                    </a:ext>
                  </a:extLst>
                </p:cNvPr>
                <p:cNvSpPr/>
                <p:nvPr/>
              </p:nvSpPr>
              <p:spPr>
                <a:xfrm>
                  <a:off x="1010198" y="3916451"/>
                  <a:ext cx="2729045" cy="494251"/>
                </a:xfrm>
                <a:custGeom>
                  <a:avLst/>
                  <a:gdLst>
                    <a:gd name="connsiteX0" fmla="*/ 0 w 3975434"/>
                    <a:gd name="connsiteY0" fmla="*/ 0 h 4039077"/>
                    <a:gd name="connsiteX1" fmla="*/ 3975434 w 3975434"/>
                    <a:gd name="connsiteY1" fmla="*/ 0 h 4039077"/>
                    <a:gd name="connsiteX2" fmla="*/ 3975434 w 3975434"/>
                    <a:gd name="connsiteY2" fmla="*/ 4039077 h 4039077"/>
                    <a:gd name="connsiteX3" fmla="*/ 0 w 3975434"/>
                    <a:gd name="connsiteY3" fmla="*/ 4039077 h 4039077"/>
                    <a:gd name="connsiteX4" fmla="*/ 0 w 3975434"/>
                    <a:gd name="connsiteY4" fmla="*/ 0 h 4039077"/>
                    <a:gd name="connsiteX0" fmla="*/ 0 w 4488781"/>
                    <a:gd name="connsiteY0" fmla="*/ 0 h 4055119"/>
                    <a:gd name="connsiteX1" fmla="*/ 3975434 w 4488781"/>
                    <a:gd name="connsiteY1" fmla="*/ 0 h 4055119"/>
                    <a:gd name="connsiteX2" fmla="*/ 4488781 w 4488781"/>
                    <a:gd name="connsiteY2" fmla="*/ 4055119 h 4055119"/>
                    <a:gd name="connsiteX3" fmla="*/ 0 w 4488781"/>
                    <a:gd name="connsiteY3" fmla="*/ 4039077 h 4055119"/>
                    <a:gd name="connsiteX4" fmla="*/ 0 w 4488781"/>
                    <a:gd name="connsiteY4" fmla="*/ 0 h 4055119"/>
                    <a:gd name="connsiteX0" fmla="*/ 0 w 4488781"/>
                    <a:gd name="connsiteY0" fmla="*/ 0 h 4055119"/>
                    <a:gd name="connsiteX1" fmla="*/ 3734802 w 4488781"/>
                    <a:gd name="connsiteY1" fmla="*/ 16042 h 4055119"/>
                    <a:gd name="connsiteX2" fmla="*/ 4488781 w 4488781"/>
                    <a:gd name="connsiteY2" fmla="*/ 4055119 h 4055119"/>
                    <a:gd name="connsiteX3" fmla="*/ 0 w 4488781"/>
                    <a:gd name="connsiteY3" fmla="*/ 4039077 h 4055119"/>
                    <a:gd name="connsiteX4" fmla="*/ 0 w 4488781"/>
                    <a:gd name="connsiteY4" fmla="*/ 0 h 4055119"/>
                    <a:gd name="connsiteX0" fmla="*/ 0 w 4402450"/>
                    <a:gd name="connsiteY0" fmla="*/ 0 h 4066055"/>
                    <a:gd name="connsiteX1" fmla="*/ 3734802 w 4402450"/>
                    <a:gd name="connsiteY1" fmla="*/ 16042 h 4066055"/>
                    <a:gd name="connsiteX2" fmla="*/ 4402450 w 4402450"/>
                    <a:gd name="connsiteY2" fmla="*/ 4066055 h 4066055"/>
                    <a:gd name="connsiteX3" fmla="*/ 0 w 4402450"/>
                    <a:gd name="connsiteY3" fmla="*/ 4039077 h 4066055"/>
                    <a:gd name="connsiteX4" fmla="*/ 0 w 4402450"/>
                    <a:gd name="connsiteY4" fmla="*/ 0 h 4066055"/>
                    <a:gd name="connsiteX0" fmla="*/ 0 w 4347512"/>
                    <a:gd name="connsiteY0" fmla="*/ 0 h 4076991"/>
                    <a:gd name="connsiteX1" fmla="*/ 3734802 w 4347512"/>
                    <a:gd name="connsiteY1" fmla="*/ 16042 h 4076991"/>
                    <a:gd name="connsiteX2" fmla="*/ 4347512 w 4347512"/>
                    <a:gd name="connsiteY2" fmla="*/ 4076991 h 4076991"/>
                    <a:gd name="connsiteX3" fmla="*/ 0 w 4347512"/>
                    <a:gd name="connsiteY3" fmla="*/ 4039077 h 4076991"/>
                    <a:gd name="connsiteX4" fmla="*/ 0 w 4347512"/>
                    <a:gd name="connsiteY4" fmla="*/ 0 h 4076991"/>
                    <a:gd name="connsiteX0" fmla="*/ 0 w 4347512"/>
                    <a:gd name="connsiteY0" fmla="*/ 0 h 4076991"/>
                    <a:gd name="connsiteX1" fmla="*/ 3774043 w 4347512"/>
                    <a:gd name="connsiteY1" fmla="*/ 26978 h 4076991"/>
                    <a:gd name="connsiteX2" fmla="*/ 4347512 w 4347512"/>
                    <a:gd name="connsiteY2" fmla="*/ 4076991 h 4076991"/>
                    <a:gd name="connsiteX3" fmla="*/ 0 w 4347512"/>
                    <a:gd name="connsiteY3" fmla="*/ 4039077 h 4076991"/>
                    <a:gd name="connsiteX4" fmla="*/ 0 w 4347512"/>
                    <a:gd name="connsiteY4" fmla="*/ 0 h 4076991"/>
                    <a:gd name="connsiteX0" fmla="*/ 0 w 4300423"/>
                    <a:gd name="connsiteY0" fmla="*/ 0 h 4087927"/>
                    <a:gd name="connsiteX1" fmla="*/ 3774043 w 4300423"/>
                    <a:gd name="connsiteY1" fmla="*/ 26978 h 4087927"/>
                    <a:gd name="connsiteX2" fmla="*/ 4300423 w 4300423"/>
                    <a:gd name="connsiteY2" fmla="*/ 4087927 h 4087927"/>
                    <a:gd name="connsiteX3" fmla="*/ 0 w 4300423"/>
                    <a:gd name="connsiteY3" fmla="*/ 4039077 h 4087927"/>
                    <a:gd name="connsiteX4" fmla="*/ 0 w 4300423"/>
                    <a:gd name="connsiteY4" fmla="*/ 0 h 40879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00423" h="4087927">
                      <a:moveTo>
                        <a:pt x="0" y="0"/>
                      </a:moveTo>
                      <a:lnTo>
                        <a:pt x="3774043" y="26978"/>
                      </a:lnTo>
                      <a:lnTo>
                        <a:pt x="4300423" y="4087927"/>
                      </a:lnTo>
                      <a:lnTo>
                        <a:pt x="0" y="4039077"/>
                      </a:lnTo>
                      <a:lnTo>
                        <a:pt x="0" y="0"/>
                      </a:lnTo>
                      <a:close/>
                    </a:path>
                  </a:pathLst>
                </a:custGeom>
                <a:solidFill>
                  <a:srgbClr val="5DD345"/>
                </a:solidFill>
                <a:ln>
                  <a:solidFill>
                    <a:srgbClr val="5CD3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Regular" charset="0"/>
                  </a:endParaRPr>
                </a:p>
              </p:txBody>
            </p:sp>
            <p:sp>
              <p:nvSpPr>
                <p:cNvPr id="38" name="Rectangle 37">
                  <a:extLst>
                    <a:ext uri="{FF2B5EF4-FFF2-40B4-BE49-F238E27FC236}">
                      <a16:creationId xmlns:a16="http://schemas.microsoft.com/office/drawing/2014/main" id="{BE2AEDBF-FC89-2748-B2E0-D3EDF8997FF0}"/>
                    </a:ext>
                  </a:extLst>
                </p:cNvPr>
                <p:cNvSpPr/>
                <p:nvPr/>
              </p:nvSpPr>
              <p:spPr>
                <a:xfrm>
                  <a:off x="1010198" y="3978910"/>
                  <a:ext cx="2398020" cy="388829"/>
                </a:xfrm>
                <a:prstGeom prst="rect">
                  <a:avLst/>
                </a:prstGeom>
              </p:spPr>
              <p:txBody>
                <a:bodyPr wrap="square">
                  <a:spAutoFit/>
                </a:bodyPr>
                <a:lstStyle/>
                <a:p>
                  <a:pPr algn="ctr">
                    <a:spcAft>
                      <a:spcPts val="600"/>
                    </a:spcAft>
                  </a:pPr>
                  <a:r>
                    <a:rPr lang="en-US" sz="1600" b="1" dirty="0">
                      <a:solidFill>
                        <a:schemeClr val="bg1"/>
                      </a:solidFill>
                    </a:rPr>
                    <a:t>Entertainment</a:t>
                  </a:r>
                </a:p>
              </p:txBody>
            </p:sp>
          </p:grpSp>
        </p:grpSp>
      </p:grpSp>
      <p:grpSp>
        <p:nvGrpSpPr>
          <p:cNvPr id="87" name="Group 86" descr="Point-of-Sale Units">
            <a:extLst>
              <a:ext uri="{FF2B5EF4-FFF2-40B4-BE49-F238E27FC236}">
                <a16:creationId xmlns:a16="http://schemas.microsoft.com/office/drawing/2014/main" id="{97507FC6-7711-4843-8BF5-DCB9E900D8D7}"/>
              </a:ext>
            </a:extLst>
          </p:cNvPr>
          <p:cNvGrpSpPr/>
          <p:nvPr/>
        </p:nvGrpSpPr>
        <p:grpSpPr>
          <a:xfrm>
            <a:off x="7510139" y="3983857"/>
            <a:ext cx="2603129" cy="2417508"/>
            <a:chOff x="7510139" y="3983857"/>
            <a:chExt cx="2603129" cy="2417508"/>
          </a:xfrm>
        </p:grpSpPr>
        <p:pic>
          <p:nvPicPr>
            <p:cNvPr id="79" name="Picture 78" descr="semi transparent color box used as a style accent to the photo on the slide ">
              <a:extLst>
                <a:ext uri="{FF2B5EF4-FFF2-40B4-BE49-F238E27FC236}">
                  <a16:creationId xmlns:a16="http://schemas.microsoft.com/office/drawing/2014/main" id="{7FEB1941-C372-FA4B-9D07-A88C3F91C09B}"/>
                </a:ext>
              </a:extLst>
            </p:cNvPr>
            <p:cNvPicPr>
              <a:picLocks noChangeAspect="1"/>
            </p:cNvPicPr>
            <p:nvPr/>
          </p:nvPicPr>
          <p:blipFill>
            <a:blip r:embed="rId3" cstate="hqprint">
              <a:alphaModFix amt="52000"/>
              <a:extLst>
                <a:ext uri="{BEBA8EAE-BF5A-486C-A8C5-ECC9F3942E4B}">
                  <a14:imgProps xmlns:a14="http://schemas.microsoft.com/office/drawing/2010/main">
                    <a14:imgLayer r:embed="rId14">
                      <a14:imgEffect>
                        <a14:colorTemperature colorTemp="2551"/>
                      </a14:imgEffect>
                      <a14:imgEffect>
                        <a14:saturation sat="269000"/>
                      </a14:imgEffect>
                    </a14:imgLayer>
                  </a14:imgProps>
                </a:ext>
                <a:ext uri="{28A0092B-C50C-407E-A947-70E740481C1C}">
                  <a14:useLocalDpi xmlns:a14="http://schemas.microsoft.com/office/drawing/2010/main"/>
                </a:ext>
              </a:extLst>
            </a:blip>
            <a:stretch>
              <a:fillRect/>
            </a:stretch>
          </p:blipFill>
          <p:spPr>
            <a:xfrm>
              <a:off x="7510139" y="3983857"/>
              <a:ext cx="2597910" cy="2417508"/>
            </a:xfrm>
            <a:prstGeom prst="rect">
              <a:avLst/>
            </a:prstGeom>
            <a:effectLst/>
          </p:spPr>
        </p:pic>
        <p:grpSp>
          <p:nvGrpSpPr>
            <p:cNvPr id="54" name="Group 53">
              <a:extLst>
                <a:ext uri="{FF2B5EF4-FFF2-40B4-BE49-F238E27FC236}">
                  <a16:creationId xmlns:a16="http://schemas.microsoft.com/office/drawing/2014/main" id="{C3304D43-6988-3B49-B135-B36CC8447CB4}"/>
                </a:ext>
              </a:extLst>
            </p:cNvPr>
            <p:cNvGrpSpPr/>
            <p:nvPr/>
          </p:nvGrpSpPr>
          <p:grpSpPr>
            <a:xfrm>
              <a:off x="7734117" y="4128812"/>
              <a:ext cx="2379151" cy="2272553"/>
              <a:chOff x="7734117" y="4128812"/>
              <a:chExt cx="2379151" cy="2272553"/>
            </a:xfrm>
          </p:grpSpPr>
          <p:pic>
            <p:nvPicPr>
              <p:cNvPr id="53" name="Picture 52" descr="POS display screens">
                <a:extLst>
                  <a:ext uri="{FF2B5EF4-FFF2-40B4-BE49-F238E27FC236}">
                    <a16:creationId xmlns:a16="http://schemas.microsoft.com/office/drawing/2014/main" id="{DE0C529C-FE3A-7D45-AA3D-F093DF950647}"/>
                  </a:ext>
                </a:extLst>
              </p:cNvPr>
              <p:cNvPicPr>
                <a:picLocks noChangeAspect="1"/>
              </p:cNvPicPr>
              <p:nvPr/>
            </p:nvPicPr>
            <p:blipFill rotWithShape="1">
              <a:blip r:embed="rId15">
                <a:extLst>
                  <a:ext uri="{BEBA8EAE-BF5A-486C-A8C5-ECC9F3942E4B}">
                    <a14:imgProps xmlns:a14="http://schemas.microsoft.com/office/drawing/2010/main">
                      <a14:imgLayer r:embed="rId16">
                        <a14:imgEffect>
                          <a14:sharpenSoften amount="25000"/>
                        </a14:imgEffect>
                      </a14:imgLayer>
                    </a14:imgProps>
                  </a:ext>
                </a:extLst>
              </a:blip>
              <a:srcRect l="7115" t="8639" b="10366"/>
              <a:stretch/>
            </p:blipFill>
            <p:spPr>
              <a:xfrm>
                <a:off x="7734117" y="4128812"/>
                <a:ext cx="2085457" cy="1842170"/>
              </a:xfrm>
              <a:prstGeom prst="rect">
                <a:avLst/>
              </a:prstGeom>
              <a:effectLst>
                <a:outerShdw blurRad="63500" sx="102000" sy="102000" algn="ctr" rotWithShape="0">
                  <a:prstClr val="black">
                    <a:alpha val="40000"/>
                  </a:prstClr>
                </a:outerShdw>
              </a:effectLst>
            </p:spPr>
          </p:pic>
          <p:grpSp>
            <p:nvGrpSpPr>
              <p:cNvPr id="39" name="Group 38">
                <a:extLst>
                  <a:ext uri="{FF2B5EF4-FFF2-40B4-BE49-F238E27FC236}">
                    <a16:creationId xmlns:a16="http://schemas.microsoft.com/office/drawing/2014/main" id="{70488244-68BC-9043-B43D-C6FE862944C5}"/>
                  </a:ext>
                </a:extLst>
              </p:cNvPr>
              <p:cNvGrpSpPr/>
              <p:nvPr/>
            </p:nvGrpSpPr>
            <p:grpSpPr>
              <a:xfrm>
                <a:off x="7737082" y="5971020"/>
                <a:ext cx="2376186" cy="430345"/>
                <a:chOff x="1010198" y="3916451"/>
                <a:chExt cx="2729045" cy="494251"/>
              </a:xfrm>
            </p:grpSpPr>
            <p:sp>
              <p:nvSpPr>
                <p:cNvPr id="40" name="Rectangle 14" descr="Purple box">
                  <a:extLst>
                    <a:ext uri="{FF2B5EF4-FFF2-40B4-BE49-F238E27FC236}">
                      <a16:creationId xmlns:a16="http://schemas.microsoft.com/office/drawing/2014/main" id="{63F4A623-DD1F-0A4C-8C40-D1E9729055B3}"/>
                    </a:ext>
                  </a:extLst>
                </p:cNvPr>
                <p:cNvSpPr/>
                <p:nvPr/>
              </p:nvSpPr>
              <p:spPr>
                <a:xfrm>
                  <a:off x="1010198" y="3916451"/>
                  <a:ext cx="2729045" cy="494251"/>
                </a:xfrm>
                <a:custGeom>
                  <a:avLst/>
                  <a:gdLst>
                    <a:gd name="connsiteX0" fmla="*/ 0 w 3975434"/>
                    <a:gd name="connsiteY0" fmla="*/ 0 h 4039077"/>
                    <a:gd name="connsiteX1" fmla="*/ 3975434 w 3975434"/>
                    <a:gd name="connsiteY1" fmla="*/ 0 h 4039077"/>
                    <a:gd name="connsiteX2" fmla="*/ 3975434 w 3975434"/>
                    <a:gd name="connsiteY2" fmla="*/ 4039077 h 4039077"/>
                    <a:gd name="connsiteX3" fmla="*/ 0 w 3975434"/>
                    <a:gd name="connsiteY3" fmla="*/ 4039077 h 4039077"/>
                    <a:gd name="connsiteX4" fmla="*/ 0 w 3975434"/>
                    <a:gd name="connsiteY4" fmla="*/ 0 h 4039077"/>
                    <a:gd name="connsiteX0" fmla="*/ 0 w 4488781"/>
                    <a:gd name="connsiteY0" fmla="*/ 0 h 4055119"/>
                    <a:gd name="connsiteX1" fmla="*/ 3975434 w 4488781"/>
                    <a:gd name="connsiteY1" fmla="*/ 0 h 4055119"/>
                    <a:gd name="connsiteX2" fmla="*/ 4488781 w 4488781"/>
                    <a:gd name="connsiteY2" fmla="*/ 4055119 h 4055119"/>
                    <a:gd name="connsiteX3" fmla="*/ 0 w 4488781"/>
                    <a:gd name="connsiteY3" fmla="*/ 4039077 h 4055119"/>
                    <a:gd name="connsiteX4" fmla="*/ 0 w 4488781"/>
                    <a:gd name="connsiteY4" fmla="*/ 0 h 4055119"/>
                    <a:gd name="connsiteX0" fmla="*/ 0 w 4488781"/>
                    <a:gd name="connsiteY0" fmla="*/ 0 h 4055119"/>
                    <a:gd name="connsiteX1" fmla="*/ 3734802 w 4488781"/>
                    <a:gd name="connsiteY1" fmla="*/ 16042 h 4055119"/>
                    <a:gd name="connsiteX2" fmla="*/ 4488781 w 4488781"/>
                    <a:gd name="connsiteY2" fmla="*/ 4055119 h 4055119"/>
                    <a:gd name="connsiteX3" fmla="*/ 0 w 4488781"/>
                    <a:gd name="connsiteY3" fmla="*/ 4039077 h 4055119"/>
                    <a:gd name="connsiteX4" fmla="*/ 0 w 4488781"/>
                    <a:gd name="connsiteY4" fmla="*/ 0 h 4055119"/>
                    <a:gd name="connsiteX0" fmla="*/ 0 w 4402450"/>
                    <a:gd name="connsiteY0" fmla="*/ 0 h 4066055"/>
                    <a:gd name="connsiteX1" fmla="*/ 3734802 w 4402450"/>
                    <a:gd name="connsiteY1" fmla="*/ 16042 h 4066055"/>
                    <a:gd name="connsiteX2" fmla="*/ 4402450 w 4402450"/>
                    <a:gd name="connsiteY2" fmla="*/ 4066055 h 4066055"/>
                    <a:gd name="connsiteX3" fmla="*/ 0 w 4402450"/>
                    <a:gd name="connsiteY3" fmla="*/ 4039077 h 4066055"/>
                    <a:gd name="connsiteX4" fmla="*/ 0 w 4402450"/>
                    <a:gd name="connsiteY4" fmla="*/ 0 h 4066055"/>
                    <a:gd name="connsiteX0" fmla="*/ 0 w 4347512"/>
                    <a:gd name="connsiteY0" fmla="*/ 0 h 4076991"/>
                    <a:gd name="connsiteX1" fmla="*/ 3734802 w 4347512"/>
                    <a:gd name="connsiteY1" fmla="*/ 16042 h 4076991"/>
                    <a:gd name="connsiteX2" fmla="*/ 4347512 w 4347512"/>
                    <a:gd name="connsiteY2" fmla="*/ 4076991 h 4076991"/>
                    <a:gd name="connsiteX3" fmla="*/ 0 w 4347512"/>
                    <a:gd name="connsiteY3" fmla="*/ 4039077 h 4076991"/>
                    <a:gd name="connsiteX4" fmla="*/ 0 w 4347512"/>
                    <a:gd name="connsiteY4" fmla="*/ 0 h 4076991"/>
                    <a:gd name="connsiteX0" fmla="*/ 0 w 4347512"/>
                    <a:gd name="connsiteY0" fmla="*/ 0 h 4076991"/>
                    <a:gd name="connsiteX1" fmla="*/ 3774043 w 4347512"/>
                    <a:gd name="connsiteY1" fmla="*/ 26978 h 4076991"/>
                    <a:gd name="connsiteX2" fmla="*/ 4347512 w 4347512"/>
                    <a:gd name="connsiteY2" fmla="*/ 4076991 h 4076991"/>
                    <a:gd name="connsiteX3" fmla="*/ 0 w 4347512"/>
                    <a:gd name="connsiteY3" fmla="*/ 4039077 h 4076991"/>
                    <a:gd name="connsiteX4" fmla="*/ 0 w 4347512"/>
                    <a:gd name="connsiteY4" fmla="*/ 0 h 4076991"/>
                    <a:gd name="connsiteX0" fmla="*/ 0 w 4300423"/>
                    <a:gd name="connsiteY0" fmla="*/ 0 h 4087927"/>
                    <a:gd name="connsiteX1" fmla="*/ 3774043 w 4300423"/>
                    <a:gd name="connsiteY1" fmla="*/ 26978 h 4087927"/>
                    <a:gd name="connsiteX2" fmla="*/ 4300423 w 4300423"/>
                    <a:gd name="connsiteY2" fmla="*/ 4087927 h 4087927"/>
                    <a:gd name="connsiteX3" fmla="*/ 0 w 4300423"/>
                    <a:gd name="connsiteY3" fmla="*/ 4039077 h 4087927"/>
                    <a:gd name="connsiteX4" fmla="*/ 0 w 4300423"/>
                    <a:gd name="connsiteY4" fmla="*/ 0 h 40879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00423" h="4087927">
                      <a:moveTo>
                        <a:pt x="0" y="0"/>
                      </a:moveTo>
                      <a:lnTo>
                        <a:pt x="3774043" y="26978"/>
                      </a:lnTo>
                      <a:lnTo>
                        <a:pt x="4300423" y="4087927"/>
                      </a:lnTo>
                      <a:lnTo>
                        <a:pt x="0" y="4039077"/>
                      </a:lnTo>
                      <a:lnTo>
                        <a:pt x="0" y="0"/>
                      </a:lnTo>
                      <a:close/>
                    </a:path>
                  </a:pathLst>
                </a:custGeom>
                <a:solidFill>
                  <a:srgbClr val="552C9F"/>
                </a:solidFill>
                <a:ln>
                  <a:solidFill>
                    <a:srgbClr val="552C9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Regular" charset="0"/>
                  </a:endParaRPr>
                </a:p>
              </p:txBody>
            </p:sp>
            <p:sp>
              <p:nvSpPr>
                <p:cNvPr id="43" name="Rectangle 42">
                  <a:extLst>
                    <a:ext uri="{FF2B5EF4-FFF2-40B4-BE49-F238E27FC236}">
                      <a16:creationId xmlns:a16="http://schemas.microsoft.com/office/drawing/2014/main" id="{D1A96C4E-5BED-1A49-9C23-14DB72A8F8A1}"/>
                    </a:ext>
                  </a:extLst>
                </p:cNvPr>
                <p:cNvSpPr/>
                <p:nvPr/>
              </p:nvSpPr>
              <p:spPr>
                <a:xfrm>
                  <a:off x="1010198" y="3978910"/>
                  <a:ext cx="2398020" cy="388829"/>
                </a:xfrm>
                <a:prstGeom prst="rect">
                  <a:avLst/>
                </a:prstGeom>
              </p:spPr>
              <p:txBody>
                <a:bodyPr wrap="square">
                  <a:spAutoFit/>
                </a:bodyPr>
                <a:lstStyle/>
                <a:p>
                  <a:pPr algn="ctr">
                    <a:spcAft>
                      <a:spcPts val="600"/>
                    </a:spcAft>
                  </a:pPr>
                  <a:r>
                    <a:rPr lang="en-US" sz="1600" b="1" dirty="0">
                      <a:solidFill>
                        <a:schemeClr val="bg1"/>
                      </a:solidFill>
                    </a:rPr>
                    <a:t>Point-of-Sale Units</a:t>
                  </a:r>
                </a:p>
              </p:txBody>
            </p:sp>
          </p:grpSp>
        </p:grpSp>
      </p:grpSp>
      <p:grpSp>
        <p:nvGrpSpPr>
          <p:cNvPr id="84" name="Group 83" descr="Locked computers">
            <a:extLst>
              <a:ext uri="{FF2B5EF4-FFF2-40B4-BE49-F238E27FC236}">
                <a16:creationId xmlns:a16="http://schemas.microsoft.com/office/drawing/2014/main" id="{D75FA18D-0F51-DB4B-B939-04FD27631730}"/>
              </a:ext>
            </a:extLst>
          </p:cNvPr>
          <p:cNvGrpSpPr/>
          <p:nvPr/>
        </p:nvGrpSpPr>
        <p:grpSpPr>
          <a:xfrm>
            <a:off x="9460625" y="1565811"/>
            <a:ext cx="2597910" cy="2417508"/>
            <a:chOff x="9460625" y="1545639"/>
            <a:chExt cx="2597910" cy="2417508"/>
          </a:xfrm>
        </p:grpSpPr>
        <p:pic>
          <p:nvPicPr>
            <p:cNvPr id="67" name="Picture 66" descr="semi transparent color box used as a style accent to the photo on the slide ">
              <a:extLst>
                <a:ext uri="{FF2B5EF4-FFF2-40B4-BE49-F238E27FC236}">
                  <a16:creationId xmlns:a16="http://schemas.microsoft.com/office/drawing/2014/main" id="{1AD0B78C-49DE-1341-9F2A-B978FA90DE3A}"/>
                </a:ext>
              </a:extLst>
            </p:cNvPr>
            <p:cNvPicPr>
              <a:picLocks noChangeAspect="1"/>
            </p:cNvPicPr>
            <p:nvPr/>
          </p:nvPicPr>
          <p:blipFill>
            <a:blip r:embed="rId3" cstate="hqprint">
              <a:alphaModFix amt="52000"/>
              <a:extLst>
                <a:ext uri="{BEBA8EAE-BF5A-486C-A8C5-ECC9F3942E4B}">
                  <a14:imgProps xmlns:a14="http://schemas.microsoft.com/office/drawing/2010/main">
                    <a14:imgLayer r:embed="rId17">
                      <a14:imgEffect>
                        <a14:colorTemperature colorTemp="2551"/>
                      </a14:imgEffect>
                      <a14:imgEffect>
                        <a14:saturation sat="269000"/>
                      </a14:imgEffect>
                    </a14:imgLayer>
                  </a14:imgProps>
                </a:ext>
                <a:ext uri="{28A0092B-C50C-407E-A947-70E740481C1C}">
                  <a14:useLocalDpi xmlns:a14="http://schemas.microsoft.com/office/drawing/2010/main"/>
                </a:ext>
              </a:extLst>
            </a:blip>
            <a:stretch>
              <a:fillRect/>
            </a:stretch>
          </p:blipFill>
          <p:spPr>
            <a:xfrm>
              <a:off x="9460625" y="1545639"/>
              <a:ext cx="2597910" cy="2417508"/>
            </a:xfrm>
            <a:prstGeom prst="rect">
              <a:avLst/>
            </a:prstGeom>
            <a:effectLst/>
          </p:spPr>
        </p:pic>
        <p:grpSp>
          <p:nvGrpSpPr>
            <p:cNvPr id="66" name="Group 65">
              <a:extLst>
                <a:ext uri="{FF2B5EF4-FFF2-40B4-BE49-F238E27FC236}">
                  <a16:creationId xmlns:a16="http://schemas.microsoft.com/office/drawing/2014/main" id="{3DD62325-66FA-964E-ACA2-B60E7DAE240E}"/>
                </a:ext>
              </a:extLst>
            </p:cNvPr>
            <p:cNvGrpSpPr/>
            <p:nvPr/>
          </p:nvGrpSpPr>
          <p:grpSpPr>
            <a:xfrm>
              <a:off x="9682139" y="1671118"/>
              <a:ext cx="2376396" cy="2277419"/>
              <a:chOff x="9682139" y="1726538"/>
              <a:chExt cx="2376396" cy="2277419"/>
            </a:xfrm>
          </p:grpSpPr>
          <p:pic>
            <p:nvPicPr>
              <p:cNvPr id="65" name="Picture 64" descr="Hotel lobby computer">
                <a:extLst>
                  <a:ext uri="{FF2B5EF4-FFF2-40B4-BE49-F238E27FC236}">
                    <a16:creationId xmlns:a16="http://schemas.microsoft.com/office/drawing/2014/main" id="{85581750-717F-154B-974E-A1A00604E12F}"/>
                  </a:ext>
                </a:extLst>
              </p:cNvPr>
              <p:cNvPicPr>
                <a:picLocks noChangeAspect="1"/>
              </p:cNvPicPr>
              <p:nvPr/>
            </p:nvPicPr>
            <p:blipFill rotWithShape="1">
              <a:blip r:embed="rId18"/>
              <a:srcRect l="7192" t="8021" r="22282"/>
              <a:stretch/>
            </p:blipFill>
            <p:spPr>
              <a:xfrm>
                <a:off x="9682139" y="1726538"/>
                <a:ext cx="2088171" cy="1864051"/>
              </a:xfrm>
              <a:prstGeom prst="rect">
                <a:avLst/>
              </a:prstGeom>
              <a:effectLst>
                <a:outerShdw blurRad="63500" sx="102000" sy="102000" algn="ctr" rotWithShape="0">
                  <a:prstClr val="black">
                    <a:alpha val="40000"/>
                  </a:prstClr>
                </a:outerShdw>
              </a:effectLst>
            </p:spPr>
          </p:pic>
          <p:grpSp>
            <p:nvGrpSpPr>
              <p:cNvPr id="44" name="Group 43">
                <a:extLst>
                  <a:ext uri="{FF2B5EF4-FFF2-40B4-BE49-F238E27FC236}">
                    <a16:creationId xmlns:a16="http://schemas.microsoft.com/office/drawing/2014/main" id="{52E9C7A7-0326-234D-9962-BE5209F7D6E5}"/>
                  </a:ext>
                </a:extLst>
              </p:cNvPr>
              <p:cNvGrpSpPr/>
              <p:nvPr/>
            </p:nvGrpSpPr>
            <p:grpSpPr>
              <a:xfrm>
                <a:off x="9682349" y="3573612"/>
                <a:ext cx="2376186" cy="430345"/>
                <a:chOff x="1010198" y="3916451"/>
                <a:chExt cx="2729045" cy="494251"/>
              </a:xfrm>
            </p:grpSpPr>
            <p:sp>
              <p:nvSpPr>
                <p:cNvPr id="45" name="Rectangle 14" descr="Purple box">
                  <a:extLst>
                    <a:ext uri="{FF2B5EF4-FFF2-40B4-BE49-F238E27FC236}">
                      <a16:creationId xmlns:a16="http://schemas.microsoft.com/office/drawing/2014/main" id="{25D3DF61-9EB6-D642-87CF-FD7CB3E07E37}"/>
                    </a:ext>
                  </a:extLst>
                </p:cNvPr>
                <p:cNvSpPr/>
                <p:nvPr/>
              </p:nvSpPr>
              <p:spPr>
                <a:xfrm>
                  <a:off x="1010198" y="3916451"/>
                  <a:ext cx="2729045" cy="494251"/>
                </a:xfrm>
                <a:custGeom>
                  <a:avLst/>
                  <a:gdLst>
                    <a:gd name="connsiteX0" fmla="*/ 0 w 3975434"/>
                    <a:gd name="connsiteY0" fmla="*/ 0 h 4039077"/>
                    <a:gd name="connsiteX1" fmla="*/ 3975434 w 3975434"/>
                    <a:gd name="connsiteY1" fmla="*/ 0 h 4039077"/>
                    <a:gd name="connsiteX2" fmla="*/ 3975434 w 3975434"/>
                    <a:gd name="connsiteY2" fmla="*/ 4039077 h 4039077"/>
                    <a:gd name="connsiteX3" fmla="*/ 0 w 3975434"/>
                    <a:gd name="connsiteY3" fmla="*/ 4039077 h 4039077"/>
                    <a:gd name="connsiteX4" fmla="*/ 0 w 3975434"/>
                    <a:gd name="connsiteY4" fmla="*/ 0 h 4039077"/>
                    <a:gd name="connsiteX0" fmla="*/ 0 w 4488781"/>
                    <a:gd name="connsiteY0" fmla="*/ 0 h 4055119"/>
                    <a:gd name="connsiteX1" fmla="*/ 3975434 w 4488781"/>
                    <a:gd name="connsiteY1" fmla="*/ 0 h 4055119"/>
                    <a:gd name="connsiteX2" fmla="*/ 4488781 w 4488781"/>
                    <a:gd name="connsiteY2" fmla="*/ 4055119 h 4055119"/>
                    <a:gd name="connsiteX3" fmla="*/ 0 w 4488781"/>
                    <a:gd name="connsiteY3" fmla="*/ 4039077 h 4055119"/>
                    <a:gd name="connsiteX4" fmla="*/ 0 w 4488781"/>
                    <a:gd name="connsiteY4" fmla="*/ 0 h 4055119"/>
                    <a:gd name="connsiteX0" fmla="*/ 0 w 4488781"/>
                    <a:gd name="connsiteY0" fmla="*/ 0 h 4055119"/>
                    <a:gd name="connsiteX1" fmla="*/ 3734802 w 4488781"/>
                    <a:gd name="connsiteY1" fmla="*/ 16042 h 4055119"/>
                    <a:gd name="connsiteX2" fmla="*/ 4488781 w 4488781"/>
                    <a:gd name="connsiteY2" fmla="*/ 4055119 h 4055119"/>
                    <a:gd name="connsiteX3" fmla="*/ 0 w 4488781"/>
                    <a:gd name="connsiteY3" fmla="*/ 4039077 h 4055119"/>
                    <a:gd name="connsiteX4" fmla="*/ 0 w 4488781"/>
                    <a:gd name="connsiteY4" fmla="*/ 0 h 4055119"/>
                    <a:gd name="connsiteX0" fmla="*/ 0 w 4402450"/>
                    <a:gd name="connsiteY0" fmla="*/ 0 h 4066055"/>
                    <a:gd name="connsiteX1" fmla="*/ 3734802 w 4402450"/>
                    <a:gd name="connsiteY1" fmla="*/ 16042 h 4066055"/>
                    <a:gd name="connsiteX2" fmla="*/ 4402450 w 4402450"/>
                    <a:gd name="connsiteY2" fmla="*/ 4066055 h 4066055"/>
                    <a:gd name="connsiteX3" fmla="*/ 0 w 4402450"/>
                    <a:gd name="connsiteY3" fmla="*/ 4039077 h 4066055"/>
                    <a:gd name="connsiteX4" fmla="*/ 0 w 4402450"/>
                    <a:gd name="connsiteY4" fmla="*/ 0 h 4066055"/>
                    <a:gd name="connsiteX0" fmla="*/ 0 w 4347512"/>
                    <a:gd name="connsiteY0" fmla="*/ 0 h 4076991"/>
                    <a:gd name="connsiteX1" fmla="*/ 3734802 w 4347512"/>
                    <a:gd name="connsiteY1" fmla="*/ 16042 h 4076991"/>
                    <a:gd name="connsiteX2" fmla="*/ 4347512 w 4347512"/>
                    <a:gd name="connsiteY2" fmla="*/ 4076991 h 4076991"/>
                    <a:gd name="connsiteX3" fmla="*/ 0 w 4347512"/>
                    <a:gd name="connsiteY3" fmla="*/ 4039077 h 4076991"/>
                    <a:gd name="connsiteX4" fmla="*/ 0 w 4347512"/>
                    <a:gd name="connsiteY4" fmla="*/ 0 h 4076991"/>
                    <a:gd name="connsiteX0" fmla="*/ 0 w 4347512"/>
                    <a:gd name="connsiteY0" fmla="*/ 0 h 4076991"/>
                    <a:gd name="connsiteX1" fmla="*/ 3774043 w 4347512"/>
                    <a:gd name="connsiteY1" fmla="*/ 26978 h 4076991"/>
                    <a:gd name="connsiteX2" fmla="*/ 4347512 w 4347512"/>
                    <a:gd name="connsiteY2" fmla="*/ 4076991 h 4076991"/>
                    <a:gd name="connsiteX3" fmla="*/ 0 w 4347512"/>
                    <a:gd name="connsiteY3" fmla="*/ 4039077 h 4076991"/>
                    <a:gd name="connsiteX4" fmla="*/ 0 w 4347512"/>
                    <a:gd name="connsiteY4" fmla="*/ 0 h 4076991"/>
                    <a:gd name="connsiteX0" fmla="*/ 0 w 4300423"/>
                    <a:gd name="connsiteY0" fmla="*/ 0 h 4087927"/>
                    <a:gd name="connsiteX1" fmla="*/ 3774043 w 4300423"/>
                    <a:gd name="connsiteY1" fmla="*/ 26978 h 4087927"/>
                    <a:gd name="connsiteX2" fmla="*/ 4300423 w 4300423"/>
                    <a:gd name="connsiteY2" fmla="*/ 4087927 h 4087927"/>
                    <a:gd name="connsiteX3" fmla="*/ 0 w 4300423"/>
                    <a:gd name="connsiteY3" fmla="*/ 4039077 h 4087927"/>
                    <a:gd name="connsiteX4" fmla="*/ 0 w 4300423"/>
                    <a:gd name="connsiteY4" fmla="*/ 0 h 40879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00423" h="4087927">
                      <a:moveTo>
                        <a:pt x="0" y="0"/>
                      </a:moveTo>
                      <a:lnTo>
                        <a:pt x="3774043" y="26978"/>
                      </a:lnTo>
                      <a:lnTo>
                        <a:pt x="4300423" y="4087927"/>
                      </a:lnTo>
                      <a:lnTo>
                        <a:pt x="0" y="4039077"/>
                      </a:lnTo>
                      <a:lnTo>
                        <a:pt x="0" y="0"/>
                      </a:lnTo>
                      <a:close/>
                    </a:path>
                  </a:pathLst>
                </a:custGeom>
                <a:solidFill>
                  <a:srgbClr val="595959"/>
                </a:solidFill>
                <a:ln>
                  <a:solidFill>
                    <a:srgbClr val="5959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Regular" charset="0"/>
                  </a:endParaRPr>
                </a:p>
              </p:txBody>
            </p:sp>
            <p:sp>
              <p:nvSpPr>
                <p:cNvPr id="48" name="Rectangle 47">
                  <a:extLst>
                    <a:ext uri="{FF2B5EF4-FFF2-40B4-BE49-F238E27FC236}">
                      <a16:creationId xmlns:a16="http://schemas.microsoft.com/office/drawing/2014/main" id="{852977BA-C9CE-6242-A4F3-03A2D4E148CD}"/>
                    </a:ext>
                  </a:extLst>
                </p:cNvPr>
                <p:cNvSpPr/>
                <p:nvPr/>
              </p:nvSpPr>
              <p:spPr>
                <a:xfrm>
                  <a:off x="1010198" y="3978910"/>
                  <a:ext cx="2398020" cy="388829"/>
                </a:xfrm>
                <a:prstGeom prst="rect">
                  <a:avLst/>
                </a:prstGeom>
              </p:spPr>
              <p:txBody>
                <a:bodyPr wrap="square">
                  <a:spAutoFit/>
                </a:bodyPr>
                <a:lstStyle/>
                <a:p>
                  <a:pPr algn="ctr">
                    <a:spcAft>
                      <a:spcPts val="600"/>
                    </a:spcAft>
                  </a:pPr>
                  <a:r>
                    <a:rPr lang="en-US" sz="1600" b="1" dirty="0">
                      <a:solidFill>
                        <a:schemeClr val="bg1"/>
                      </a:solidFill>
                    </a:rPr>
                    <a:t>Locked Computers</a:t>
                  </a:r>
                </a:p>
              </p:txBody>
            </p:sp>
          </p:grpSp>
        </p:grpSp>
      </p:grpSp>
      <p:sp>
        <p:nvSpPr>
          <p:cNvPr id="6" name="Slide Number Placeholder 5"/>
          <p:cNvSpPr>
            <a:spLocks noGrp="1"/>
          </p:cNvSpPr>
          <p:nvPr>
            <p:ph type="sldNum" sz="quarter" idx="4"/>
          </p:nvPr>
        </p:nvSpPr>
        <p:spPr/>
        <p:txBody>
          <a:bodyPr/>
          <a:lstStyle/>
          <a:p>
            <a:fld id="{2030EA8A-DA75-3443-B9EE-A63E33F4F203}" type="slidenum">
              <a:rPr lang="en-US" smtClean="0"/>
              <a:pPr/>
              <a:t>5</a:t>
            </a:fld>
            <a:endParaRPr lang="en-US" dirty="0"/>
          </a:p>
        </p:txBody>
      </p:sp>
      <p:sp>
        <p:nvSpPr>
          <p:cNvPr id="2" name="Footer Placeholder 1"/>
          <p:cNvSpPr>
            <a:spLocks noGrp="1"/>
          </p:cNvSpPr>
          <p:nvPr>
            <p:ph type="ftr" sz="quarter" idx="3"/>
          </p:nvPr>
        </p:nvSpPr>
        <p:spPr/>
        <p:txBody>
          <a:bodyPr/>
          <a:lstStyle/>
          <a:p>
            <a:r>
              <a:rPr lang="en-US"/>
              <a:t>levelaccess.com   </a:t>
            </a:r>
            <a:r>
              <a:rPr lang="en-US" b="1"/>
              <a:t> </a:t>
            </a:r>
            <a:r>
              <a:rPr lang="en-US" b="1">
                <a:solidFill>
                  <a:srgbClr val="5CD344"/>
                </a:solidFill>
              </a:rPr>
              <a:t>|</a:t>
            </a:r>
            <a:r>
              <a:rPr lang="en-US" b="1">
                <a:solidFill>
                  <a:srgbClr val="00D81A"/>
                </a:solidFill>
              </a:rPr>
              <a:t> </a:t>
            </a:r>
            <a:r>
              <a:rPr lang="en-US" b="1"/>
              <a:t>   </a:t>
            </a:r>
            <a:r>
              <a:rPr lang="en-US"/>
              <a:t>(</a:t>
            </a:r>
            <a:r>
              <a:rPr lang="de-DE"/>
              <a:t>800) 899-9659    </a:t>
            </a:r>
            <a:r>
              <a:rPr lang="en-US" b="1">
                <a:solidFill>
                  <a:srgbClr val="5CD344"/>
                </a:solidFill>
              </a:rPr>
              <a:t>|</a:t>
            </a:r>
            <a:r>
              <a:rPr lang="en-US"/>
              <a:t>    info@levelaccess.com</a:t>
            </a:r>
            <a:endParaRPr lang="en-US" dirty="0"/>
          </a:p>
        </p:txBody>
      </p:sp>
    </p:spTree>
    <p:extLst>
      <p:ext uri="{BB962C8B-B14F-4D97-AF65-F5344CB8AC3E}">
        <p14:creationId xmlns:p14="http://schemas.microsoft.com/office/powerpoint/2010/main" val="2855447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0"/>
                                        </p:tgtEl>
                                        <p:attrNameLst>
                                          <p:attrName>style.visibility</p:attrName>
                                        </p:attrNameLst>
                                      </p:cBhvr>
                                      <p:to>
                                        <p:strVal val="visible"/>
                                      </p:to>
                                    </p:set>
                                    <p:animEffect transition="in" filter="fade">
                                      <p:cBhvr>
                                        <p:cTn id="7" dur="500"/>
                                        <p:tgtEl>
                                          <p:spTgt spid="80"/>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5"/>
                                        </p:tgtEl>
                                        <p:attrNameLst>
                                          <p:attrName>style.visibility</p:attrName>
                                        </p:attrNameLst>
                                      </p:cBhvr>
                                      <p:to>
                                        <p:strVal val="visible"/>
                                      </p:to>
                                    </p:set>
                                    <p:animEffect transition="in" filter="fade">
                                      <p:cBhvr>
                                        <p:cTn id="11" dur="500"/>
                                        <p:tgtEl>
                                          <p:spTgt spid="85"/>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81"/>
                                        </p:tgtEl>
                                        <p:attrNameLst>
                                          <p:attrName>style.visibility</p:attrName>
                                        </p:attrNameLst>
                                      </p:cBhvr>
                                      <p:to>
                                        <p:strVal val="visible"/>
                                      </p:to>
                                    </p:set>
                                    <p:animEffect transition="in" filter="fade">
                                      <p:cBhvr>
                                        <p:cTn id="15" dur="500"/>
                                        <p:tgtEl>
                                          <p:spTgt spid="81"/>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86"/>
                                        </p:tgtEl>
                                        <p:attrNameLst>
                                          <p:attrName>style.visibility</p:attrName>
                                        </p:attrNameLst>
                                      </p:cBhvr>
                                      <p:to>
                                        <p:strVal val="visible"/>
                                      </p:to>
                                    </p:set>
                                    <p:animEffect transition="in" filter="fade">
                                      <p:cBhvr>
                                        <p:cTn id="19" dur="500"/>
                                        <p:tgtEl>
                                          <p:spTgt spid="86"/>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83"/>
                                        </p:tgtEl>
                                        <p:attrNameLst>
                                          <p:attrName>style.visibility</p:attrName>
                                        </p:attrNameLst>
                                      </p:cBhvr>
                                      <p:to>
                                        <p:strVal val="visible"/>
                                      </p:to>
                                    </p:set>
                                    <p:animEffect transition="in" filter="fade">
                                      <p:cBhvr>
                                        <p:cTn id="23" dur="500"/>
                                        <p:tgtEl>
                                          <p:spTgt spid="83"/>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87"/>
                                        </p:tgtEl>
                                        <p:attrNameLst>
                                          <p:attrName>style.visibility</p:attrName>
                                        </p:attrNameLst>
                                      </p:cBhvr>
                                      <p:to>
                                        <p:strVal val="visible"/>
                                      </p:to>
                                    </p:set>
                                    <p:animEffect transition="in" filter="fade">
                                      <p:cBhvr>
                                        <p:cTn id="27" dur="500"/>
                                        <p:tgtEl>
                                          <p:spTgt spid="87"/>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84"/>
                                        </p:tgtEl>
                                        <p:attrNameLst>
                                          <p:attrName>style.visibility</p:attrName>
                                        </p:attrNameLst>
                                      </p:cBhvr>
                                      <p:to>
                                        <p:strVal val="visible"/>
                                      </p:to>
                                    </p:set>
                                    <p:animEffect transition="in" filter="fade">
                                      <p:cBhvr>
                                        <p:cTn id="31" dur="500"/>
                                        <p:tgtEl>
                                          <p:spTgt spid="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2042629" y="1978429"/>
            <a:ext cx="6260123" cy="2776451"/>
          </a:xfrm>
        </p:spPr>
        <p:txBody>
          <a:bodyPr>
            <a:normAutofit/>
          </a:bodyPr>
          <a:lstStyle/>
          <a:p>
            <a:r>
              <a:rPr lang="en-US" cap="none" dirty="0"/>
              <a:t>Accessibility Legal Requirements </a:t>
            </a:r>
          </a:p>
        </p:txBody>
      </p:sp>
    </p:spTree>
    <p:extLst>
      <p:ext uri="{BB962C8B-B14F-4D97-AF65-F5344CB8AC3E}">
        <p14:creationId xmlns:p14="http://schemas.microsoft.com/office/powerpoint/2010/main" val="31025599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470175"/>
            <a:ext cx="11090564" cy="637198"/>
          </a:xfrm>
        </p:spPr>
        <p:txBody>
          <a:bodyPr/>
          <a:lstStyle/>
          <a:p>
            <a:r>
              <a:rPr lang="en-US" dirty="0"/>
              <a:t>Closed Functionality Access in Laws </a:t>
            </a:r>
          </a:p>
        </p:txBody>
      </p:sp>
      <p:sp>
        <p:nvSpPr>
          <p:cNvPr id="6" name="Subtitle 5"/>
          <p:cNvSpPr>
            <a:spLocks noGrp="1"/>
          </p:cNvSpPr>
          <p:nvPr>
            <p:ph type="subTitle" idx="10"/>
          </p:nvPr>
        </p:nvSpPr>
        <p:spPr/>
        <p:txBody>
          <a:bodyPr>
            <a:normAutofit fontScale="92500" lnSpcReduction="10000"/>
          </a:bodyPr>
          <a:lstStyle/>
          <a:p>
            <a:r>
              <a:rPr lang="en-US" dirty="0"/>
              <a:t> Innovative Accessibility Design for Hardware with Closed Functionality </a:t>
            </a:r>
          </a:p>
        </p:txBody>
      </p:sp>
      <p:sp>
        <p:nvSpPr>
          <p:cNvPr id="3" name="Content Placeholder 2"/>
          <p:cNvSpPr>
            <a:spLocks noGrp="1"/>
          </p:cNvSpPr>
          <p:nvPr>
            <p:ph idx="1"/>
          </p:nvPr>
        </p:nvSpPr>
        <p:spPr>
          <a:xfrm>
            <a:off x="838200" y="1644161"/>
            <a:ext cx="10515600" cy="5022646"/>
          </a:xfrm>
        </p:spPr>
        <p:txBody>
          <a:bodyPr>
            <a:noAutofit/>
          </a:bodyPr>
          <a:lstStyle/>
          <a:p>
            <a:pPr marL="0" lvl="0" indent="0">
              <a:spcBef>
                <a:spcPts val="0"/>
              </a:spcBef>
              <a:spcAft>
                <a:spcPts val="900"/>
              </a:spcAft>
              <a:buNone/>
            </a:pPr>
            <a:r>
              <a:rPr lang="en-US" b="1" dirty="0">
                <a:solidFill>
                  <a:srgbClr val="3359EC"/>
                </a:solidFill>
              </a:rPr>
              <a:t>Accessibility laws requiring hardware with closed functionality to be accessible:</a:t>
            </a:r>
          </a:p>
          <a:p>
            <a:pPr lvl="0"/>
            <a:r>
              <a:rPr lang="en-US" sz="2600" b="1" dirty="0"/>
              <a:t>Americans with Disabilities Act (ADA) – </a:t>
            </a:r>
            <a:br>
              <a:rPr lang="en-US" sz="2600" b="1" dirty="0"/>
            </a:br>
            <a:r>
              <a:rPr lang="en-US" sz="2600" dirty="0"/>
              <a:t>2010 Design Guidelines, Section 220 includes </a:t>
            </a:r>
            <a:br>
              <a:rPr lang="en-US" sz="2600" dirty="0"/>
            </a:br>
            <a:r>
              <a:rPr lang="en-US" sz="2600" dirty="0"/>
              <a:t>requirements for ATMs and Fare Machines</a:t>
            </a:r>
          </a:p>
          <a:p>
            <a:pPr lvl="0"/>
            <a:r>
              <a:rPr lang="en-US" sz="2600" b="1" dirty="0"/>
              <a:t>Section 508 Refresh – </a:t>
            </a:r>
            <a:r>
              <a:rPr lang="en-US" sz="2600" dirty="0"/>
              <a:t>Chapter 4 Hardware </a:t>
            </a:r>
            <a:br>
              <a:rPr lang="en-US" sz="2600" dirty="0"/>
            </a:br>
            <a:r>
              <a:rPr lang="en-US" sz="2600" dirty="0"/>
              <a:t>addresses closed functionality</a:t>
            </a:r>
          </a:p>
          <a:p>
            <a:pPr lvl="0"/>
            <a:r>
              <a:rPr lang="en-US" sz="2600" b="1" dirty="0"/>
              <a:t>CVAA –</a:t>
            </a:r>
            <a:r>
              <a:rPr lang="en-US" sz="2600" dirty="0"/>
              <a:t> Impacts products with video </a:t>
            </a:r>
            <a:br>
              <a:rPr lang="en-US" sz="2600" dirty="0"/>
            </a:br>
            <a:r>
              <a:rPr lang="en-US" sz="2600" dirty="0"/>
              <a:t>programming and advanced text, voice, video </a:t>
            </a:r>
            <a:br>
              <a:rPr lang="en-US" sz="2600" dirty="0"/>
            </a:br>
            <a:r>
              <a:rPr lang="en-US" sz="2600" dirty="0"/>
              <a:t>communication (e.g. set-top boxes, media </a:t>
            </a:r>
            <a:br>
              <a:rPr lang="en-US" sz="2600" dirty="0"/>
            </a:br>
            <a:r>
              <a:rPr lang="en-US" sz="2600" dirty="0"/>
              <a:t>players, game platforms, etc.)</a:t>
            </a:r>
          </a:p>
          <a:p>
            <a:pPr>
              <a:spcBef>
                <a:spcPts val="0"/>
              </a:spcBef>
              <a:spcAft>
                <a:spcPts val="900"/>
              </a:spcAft>
            </a:pPr>
            <a:endParaRPr lang="en-US" dirty="0"/>
          </a:p>
        </p:txBody>
      </p:sp>
      <p:grpSp>
        <p:nvGrpSpPr>
          <p:cNvPr id="13" name="Group 12" descr="ADA, 508 and CVAA Laws">
            <a:extLst>
              <a:ext uri="{FF2B5EF4-FFF2-40B4-BE49-F238E27FC236}">
                <a16:creationId xmlns:a16="http://schemas.microsoft.com/office/drawing/2014/main" id="{95067CD4-6466-E549-8668-5C1F4EDD01AD}"/>
              </a:ext>
            </a:extLst>
          </p:cNvPr>
          <p:cNvGrpSpPr/>
          <p:nvPr/>
        </p:nvGrpSpPr>
        <p:grpSpPr>
          <a:xfrm>
            <a:off x="8161749" y="2335653"/>
            <a:ext cx="3584774" cy="3149816"/>
            <a:chOff x="8161749" y="2113847"/>
            <a:chExt cx="3584774" cy="3149816"/>
          </a:xfrm>
        </p:grpSpPr>
        <p:pic>
          <p:nvPicPr>
            <p:cNvPr id="9" name="Picture 8" descr="ADA, 508 and CVAA Laws">
              <a:extLst>
                <a:ext uri="{FF2B5EF4-FFF2-40B4-BE49-F238E27FC236}">
                  <a16:creationId xmlns:a16="http://schemas.microsoft.com/office/drawing/2014/main" id="{50DF5DB4-0F9A-4A46-B584-381A3B5A4336}"/>
                </a:ext>
              </a:extLst>
            </p:cNvPr>
            <p:cNvPicPr>
              <a:picLocks noChangeAspect="1"/>
            </p:cNvPicPr>
            <p:nvPr/>
          </p:nvPicPr>
          <p:blipFill rotWithShape="1">
            <a:blip r:embed="rId2"/>
            <a:srcRect l="7542" t="11236" r="4473" b="11454"/>
            <a:stretch/>
          </p:blipFill>
          <p:spPr>
            <a:xfrm>
              <a:off x="8161749" y="2113847"/>
              <a:ext cx="3584774" cy="3149816"/>
            </a:xfrm>
            <a:prstGeom prst="rect">
              <a:avLst/>
            </a:prstGeom>
          </p:spPr>
        </p:pic>
        <p:sp>
          <p:nvSpPr>
            <p:cNvPr id="10" name="Rectangle 9">
              <a:extLst>
                <a:ext uri="{FF2B5EF4-FFF2-40B4-BE49-F238E27FC236}">
                  <a16:creationId xmlns:a16="http://schemas.microsoft.com/office/drawing/2014/main" id="{BC184586-8E65-4342-9ED1-23FD1E303524}"/>
                </a:ext>
              </a:extLst>
            </p:cNvPr>
            <p:cNvSpPr/>
            <p:nvPr/>
          </p:nvSpPr>
          <p:spPr>
            <a:xfrm>
              <a:off x="10330251" y="4044462"/>
              <a:ext cx="841841" cy="3751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sz="2000" b="1" dirty="0">
                  <a:solidFill>
                    <a:srgbClr val="552C9F"/>
                  </a:solidFill>
                </a:rPr>
                <a:t>CVAA</a:t>
              </a:r>
            </a:p>
          </p:txBody>
        </p:sp>
        <p:sp>
          <p:nvSpPr>
            <p:cNvPr id="11" name="Rectangle 10">
              <a:extLst>
                <a:ext uri="{FF2B5EF4-FFF2-40B4-BE49-F238E27FC236}">
                  <a16:creationId xmlns:a16="http://schemas.microsoft.com/office/drawing/2014/main" id="{53C3D8F6-E41D-4840-8A10-0FFA0C59F398}"/>
                </a:ext>
              </a:extLst>
            </p:cNvPr>
            <p:cNvSpPr/>
            <p:nvPr/>
          </p:nvSpPr>
          <p:spPr>
            <a:xfrm>
              <a:off x="9542585" y="2850418"/>
              <a:ext cx="710667" cy="3751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sz="2000" b="1" dirty="0">
                  <a:solidFill>
                    <a:srgbClr val="552C9F"/>
                  </a:solidFill>
                </a:rPr>
                <a:t>ADA</a:t>
              </a:r>
            </a:p>
          </p:txBody>
        </p:sp>
        <p:sp>
          <p:nvSpPr>
            <p:cNvPr id="12" name="Rectangle 11">
              <a:extLst>
                <a:ext uri="{FF2B5EF4-FFF2-40B4-BE49-F238E27FC236}">
                  <a16:creationId xmlns:a16="http://schemas.microsoft.com/office/drawing/2014/main" id="{E2127F06-B81B-0048-AC60-FE78C7686B34}"/>
                </a:ext>
              </a:extLst>
            </p:cNvPr>
            <p:cNvSpPr/>
            <p:nvPr/>
          </p:nvSpPr>
          <p:spPr>
            <a:xfrm>
              <a:off x="8705185" y="4069618"/>
              <a:ext cx="710667" cy="3751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sz="2000" b="1" dirty="0">
                  <a:solidFill>
                    <a:srgbClr val="552C9F"/>
                  </a:solidFill>
                </a:rPr>
                <a:t>508</a:t>
              </a:r>
            </a:p>
          </p:txBody>
        </p:sp>
      </p:grpSp>
      <p:sp>
        <p:nvSpPr>
          <p:cNvPr id="5" name="Slide Number Placeholder 4"/>
          <p:cNvSpPr>
            <a:spLocks noGrp="1"/>
          </p:cNvSpPr>
          <p:nvPr>
            <p:ph type="sldNum" sz="quarter" idx="4"/>
          </p:nvPr>
        </p:nvSpPr>
        <p:spPr/>
        <p:txBody>
          <a:bodyPr/>
          <a:lstStyle/>
          <a:p>
            <a:fld id="{2030EA8A-DA75-3443-B9EE-A63E33F4F203}" type="slidenum">
              <a:rPr lang="en-US" smtClean="0"/>
              <a:pPr/>
              <a:t>7</a:t>
            </a:fld>
            <a:endParaRPr lang="en-US" dirty="0"/>
          </a:p>
        </p:txBody>
      </p:sp>
      <p:sp>
        <p:nvSpPr>
          <p:cNvPr id="4" name="Footer Placeholder 3"/>
          <p:cNvSpPr>
            <a:spLocks noGrp="1"/>
          </p:cNvSpPr>
          <p:nvPr>
            <p:ph type="ftr" sz="quarter" idx="3"/>
          </p:nvPr>
        </p:nvSpPr>
        <p:spPr/>
        <p:txBody>
          <a:bodyPr/>
          <a:lstStyle/>
          <a:p>
            <a:r>
              <a:rPr lang="en-US"/>
              <a:t>levelaccess.com   </a:t>
            </a:r>
            <a:r>
              <a:rPr lang="en-US" b="1"/>
              <a:t> </a:t>
            </a:r>
            <a:r>
              <a:rPr lang="en-US" b="1">
                <a:solidFill>
                  <a:srgbClr val="5CD344"/>
                </a:solidFill>
              </a:rPr>
              <a:t>|</a:t>
            </a:r>
            <a:r>
              <a:rPr lang="en-US" b="1">
                <a:solidFill>
                  <a:srgbClr val="00D81A"/>
                </a:solidFill>
              </a:rPr>
              <a:t> </a:t>
            </a:r>
            <a:r>
              <a:rPr lang="en-US" b="1"/>
              <a:t>   </a:t>
            </a:r>
            <a:r>
              <a:rPr lang="en-US"/>
              <a:t>(</a:t>
            </a:r>
            <a:r>
              <a:rPr lang="de-DE"/>
              <a:t>800) 899-9659    </a:t>
            </a:r>
            <a:r>
              <a:rPr lang="en-US" b="1">
                <a:solidFill>
                  <a:srgbClr val="5CD344"/>
                </a:solidFill>
              </a:rPr>
              <a:t>|</a:t>
            </a:r>
            <a:r>
              <a:rPr lang="en-US"/>
              <a:t>    info@levelaccess.com</a:t>
            </a:r>
            <a:endParaRPr lang="en-US" dirty="0"/>
          </a:p>
        </p:txBody>
      </p:sp>
    </p:spTree>
    <p:extLst>
      <p:ext uri="{BB962C8B-B14F-4D97-AF65-F5344CB8AC3E}">
        <p14:creationId xmlns:p14="http://schemas.microsoft.com/office/powerpoint/2010/main" val="930331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Section 508 Refresh – Hardware</a:t>
            </a:r>
          </a:p>
        </p:txBody>
      </p:sp>
      <p:sp>
        <p:nvSpPr>
          <p:cNvPr id="6" name="Subtitle 5"/>
          <p:cNvSpPr>
            <a:spLocks noGrp="1"/>
          </p:cNvSpPr>
          <p:nvPr>
            <p:ph type="subTitle" idx="10"/>
          </p:nvPr>
        </p:nvSpPr>
        <p:spPr/>
        <p:txBody>
          <a:bodyPr>
            <a:normAutofit fontScale="92500" lnSpcReduction="10000"/>
          </a:bodyPr>
          <a:lstStyle/>
          <a:p>
            <a:r>
              <a:rPr lang="en-US" dirty="0"/>
              <a:t> Innovative Accessibility Design for Hardware with Closed Functionality </a:t>
            </a:r>
          </a:p>
        </p:txBody>
      </p:sp>
      <p:sp>
        <p:nvSpPr>
          <p:cNvPr id="3" name="Content Placeholder 2"/>
          <p:cNvSpPr>
            <a:spLocks noGrp="1"/>
          </p:cNvSpPr>
          <p:nvPr>
            <p:ph idx="1"/>
          </p:nvPr>
        </p:nvSpPr>
        <p:spPr/>
        <p:txBody>
          <a:bodyPr>
            <a:noAutofit/>
          </a:bodyPr>
          <a:lstStyle/>
          <a:p>
            <a:r>
              <a:rPr lang="en-US" sz="2400" b="1" i="1" dirty="0">
                <a:solidFill>
                  <a:srgbClr val="3359EC"/>
                </a:solidFill>
              </a:rPr>
              <a:t>Closed Functionality</a:t>
            </a:r>
            <a:endParaRPr lang="en-US" sz="2400" i="1" dirty="0">
              <a:solidFill>
                <a:srgbClr val="3359EC"/>
              </a:solidFill>
            </a:endParaRPr>
          </a:p>
          <a:p>
            <a:r>
              <a:rPr lang="en-US" sz="2400" b="1" dirty="0"/>
              <a:t>Biometrics </a:t>
            </a:r>
          </a:p>
          <a:p>
            <a:r>
              <a:rPr lang="en-US" sz="2400" b="1" dirty="0"/>
              <a:t>Preserving Accessibility Information</a:t>
            </a:r>
          </a:p>
          <a:p>
            <a:r>
              <a:rPr lang="en-US" sz="2400" b="1" dirty="0"/>
              <a:t>Privacy</a:t>
            </a:r>
          </a:p>
          <a:p>
            <a:r>
              <a:rPr lang="en-US" sz="2400" b="1" dirty="0"/>
              <a:t>Standard Connections</a:t>
            </a:r>
          </a:p>
          <a:p>
            <a:r>
              <a:rPr lang="en-US" sz="2400" b="1" dirty="0"/>
              <a:t>Operable Parts </a:t>
            </a:r>
            <a:r>
              <a:rPr lang="en-US" sz="2400" dirty="0"/>
              <a:t>(visual contrast, input controls, alphabetic/numeric keys, key repeat, timed responses, operation, tickets/fare cards/key cards, reach height/depth)</a:t>
            </a:r>
          </a:p>
        </p:txBody>
      </p:sp>
      <p:sp>
        <p:nvSpPr>
          <p:cNvPr id="10" name="Content Placeholder 9">
            <a:extLst>
              <a:ext uri="{FF2B5EF4-FFF2-40B4-BE49-F238E27FC236}">
                <a16:creationId xmlns:a16="http://schemas.microsoft.com/office/drawing/2014/main" id="{FFA7D0FA-9999-7B43-AF87-D0F1532CD4EF}"/>
              </a:ext>
            </a:extLst>
          </p:cNvPr>
          <p:cNvSpPr>
            <a:spLocks noGrp="1"/>
          </p:cNvSpPr>
          <p:nvPr>
            <p:ph idx="11"/>
          </p:nvPr>
        </p:nvSpPr>
        <p:spPr/>
        <p:txBody>
          <a:bodyPr>
            <a:noAutofit/>
          </a:bodyPr>
          <a:lstStyle/>
          <a:p>
            <a:r>
              <a:rPr lang="en-US" sz="2400" b="1" dirty="0"/>
              <a:t>Display Screens</a:t>
            </a:r>
          </a:p>
          <a:p>
            <a:r>
              <a:rPr lang="en-US" sz="2400" b="1" dirty="0"/>
              <a:t>Status Indicators</a:t>
            </a:r>
          </a:p>
          <a:p>
            <a:r>
              <a:rPr lang="en-US" sz="2400" b="1" dirty="0"/>
              <a:t>Color Coding</a:t>
            </a:r>
          </a:p>
          <a:p>
            <a:r>
              <a:rPr lang="en-US" sz="2400" b="1" dirty="0"/>
              <a:t>Audible Signals</a:t>
            </a:r>
          </a:p>
          <a:p>
            <a:r>
              <a:rPr lang="en-US" sz="2400" b="1" dirty="0"/>
              <a:t>ICT with 2-Way </a:t>
            </a:r>
            <a:br>
              <a:rPr lang="en-US" sz="2400" b="1" dirty="0"/>
            </a:br>
            <a:r>
              <a:rPr lang="en-US" sz="2400" b="1" dirty="0"/>
              <a:t>Voice Communication</a:t>
            </a:r>
          </a:p>
          <a:p>
            <a:r>
              <a:rPr lang="en-US" sz="2400" b="1" dirty="0"/>
              <a:t>Closed Caption Processing</a:t>
            </a:r>
          </a:p>
          <a:p>
            <a:r>
              <a:rPr lang="en-US" sz="2400" b="1" dirty="0"/>
              <a:t>Audio Description Processing</a:t>
            </a:r>
          </a:p>
          <a:p>
            <a:r>
              <a:rPr lang="en-US" sz="2400" b="1" dirty="0"/>
              <a:t>User Controls for Closed Captions &amp; Audio Description</a:t>
            </a:r>
            <a:endParaRPr lang="en-US" sz="2400" dirty="0"/>
          </a:p>
          <a:p>
            <a:endParaRPr lang="en-US" sz="2400" dirty="0"/>
          </a:p>
        </p:txBody>
      </p:sp>
      <p:sp>
        <p:nvSpPr>
          <p:cNvPr id="5" name="Slide Number Placeholder 4"/>
          <p:cNvSpPr>
            <a:spLocks noGrp="1"/>
          </p:cNvSpPr>
          <p:nvPr>
            <p:ph type="sldNum" sz="quarter" idx="4"/>
          </p:nvPr>
        </p:nvSpPr>
        <p:spPr/>
        <p:txBody>
          <a:bodyPr/>
          <a:lstStyle/>
          <a:p>
            <a:fld id="{2030EA8A-DA75-3443-B9EE-A63E33F4F203}" type="slidenum">
              <a:rPr lang="en-US" smtClean="0"/>
              <a:pPr/>
              <a:t>8</a:t>
            </a:fld>
            <a:endParaRPr lang="en-US" dirty="0"/>
          </a:p>
        </p:txBody>
      </p:sp>
      <p:sp>
        <p:nvSpPr>
          <p:cNvPr id="4" name="Footer Placeholder 3"/>
          <p:cNvSpPr>
            <a:spLocks noGrp="1"/>
          </p:cNvSpPr>
          <p:nvPr>
            <p:ph type="ftr" sz="quarter" idx="3"/>
          </p:nvPr>
        </p:nvSpPr>
        <p:spPr/>
        <p:txBody>
          <a:bodyPr/>
          <a:lstStyle/>
          <a:p>
            <a:r>
              <a:rPr lang="en-US"/>
              <a:t>levelaccess.com   </a:t>
            </a:r>
            <a:r>
              <a:rPr lang="en-US" b="1"/>
              <a:t> </a:t>
            </a:r>
            <a:r>
              <a:rPr lang="en-US" b="1">
                <a:solidFill>
                  <a:srgbClr val="5CD344"/>
                </a:solidFill>
              </a:rPr>
              <a:t>|</a:t>
            </a:r>
            <a:r>
              <a:rPr lang="en-US" b="1">
                <a:solidFill>
                  <a:srgbClr val="00D81A"/>
                </a:solidFill>
              </a:rPr>
              <a:t> </a:t>
            </a:r>
            <a:r>
              <a:rPr lang="en-US" b="1"/>
              <a:t>   </a:t>
            </a:r>
            <a:r>
              <a:rPr lang="en-US"/>
              <a:t>(</a:t>
            </a:r>
            <a:r>
              <a:rPr lang="de-DE"/>
              <a:t>800) 899-9659    </a:t>
            </a:r>
            <a:r>
              <a:rPr lang="en-US" b="1">
                <a:solidFill>
                  <a:srgbClr val="5CD344"/>
                </a:solidFill>
              </a:rPr>
              <a:t>|</a:t>
            </a:r>
            <a:r>
              <a:rPr lang="en-US"/>
              <a:t>    info@levelaccess.com</a:t>
            </a:r>
            <a:endParaRPr lang="en-US" dirty="0"/>
          </a:p>
        </p:txBody>
      </p:sp>
    </p:spTree>
    <p:extLst>
      <p:ext uri="{BB962C8B-B14F-4D97-AF65-F5344CB8AC3E}">
        <p14:creationId xmlns:p14="http://schemas.microsoft.com/office/powerpoint/2010/main" val="24279874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470175"/>
            <a:ext cx="11090564" cy="637198"/>
          </a:xfrm>
        </p:spPr>
        <p:txBody>
          <a:bodyPr/>
          <a:lstStyle/>
          <a:p>
            <a:r>
              <a:rPr lang="en-US" dirty="0"/>
              <a:t>Section 508 Refresh – Closed Functionality</a:t>
            </a:r>
          </a:p>
        </p:txBody>
      </p:sp>
      <p:sp>
        <p:nvSpPr>
          <p:cNvPr id="6" name="Subtitle 5"/>
          <p:cNvSpPr>
            <a:spLocks noGrp="1"/>
          </p:cNvSpPr>
          <p:nvPr>
            <p:ph type="subTitle" idx="10"/>
          </p:nvPr>
        </p:nvSpPr>
        <p:spPr/>
        <p:txBody>
          <a:bodyPr>
            <a:normAutofit fontScale="92500" lnSpcReduction="10000"/>
          </a:bodyPr>
          <a:lstStyle/>
          <a:p>
            <a:r>
              <a:rPr lang="en-US" dirty="0"/>
              <a:t> Innovative Accessibility Design for Hardware with Closed Functionality </a:t>
            </a:r>
          </a:p>
        </p:txBody>
      </p:sp>
      <p:sp>
        <p:nvSpPr>
          <p:cNvPr id="3" name="Content Placeholder 2"/>
          <p:cNvSpPr>
            <a:spLocks noGrp="1"/>
          </p:cNvSpPr>
          <p:nvPr>
            <p:ph idx="1"/>
          </p:nvPr>
        </p:nvSpPr>
        <p:spPr>
          <a:xfrm>
            <a:off x="838200" y="1644161"/>
            <a:ext cx="10799618" cy="4656886"/>
          </a:xfrm>
        </p:spPr>
        <p:txBody>
          <a:bodyPr>
            <a:noAutofit/>
          </a:bodyPr>
          <a:lstStyle/>
          <a:p>
            <a:pPr lvl="0"/>
            <a:r>
              <a:rPr lang="en-US" sz="2600" b="1" dirty="0"/>
              <a:t>Must be operable without attaching assistive technology </a:t>
            </a:r>
            <a:r>
              <a:rPr lang="en-US" sz="2600" dirty="0"/>
              <a:t>(personal devices including headphones/induction loops are not considered AT)</a:t>
            </a:r>
          </a:p>
          <a:p>
            <a:pPr lvl="0"/>
            <a:r>
              <a:rPr lang="en-US" sz="2600" b="1" dirty="0"/>
              <a:t>Products producing sound</a:t>
            </a:r>
            <a:r>
              <a:rPr lang="en-US" sz="2600" dirty="0"/>
              <a:t> must provide incremental volume control</a:t>
            </a:r>
          </a:p>
          <a:p>
            <a:pPr lvl="0"/>
            <a:r>
              <a:rPr lang="en-US" sz="2600" b="1" dirty="0"/>
              <a:t>Characters on variable message signs </a:t>
            </a:r>
            <a:r>
              <a:rPr lang="en-US" sz="2600" dirty="0"/>
              <a:t>must conform to the VMS standard ICC A117.1-2009, incorporated by reference</a:t>
            </a:r>
          </a:p>
          <a:p>
            <a:pPr lvl="0"/>
            <a:r>
              <a:rPr lang="en-US" sz="2600" b="1" dirty="0"/>
              <a:t>Following applies to closed products that include display screen:</a:t>
            </a:r>
          </a:p>
          <a:p>
            <a:pPr marL="685800" lvl="2"/>
            <a:r>
              <a:rPr lang="en-US" sz="2200" dirty="0"/>
              <a:t>Provide </a:t>
            </a:r>
            <a:r>
              <a:rPr lang="en-US" sz="2200" b="1" dirty="0"/>
              <a:t>speech output for all information displayed on-screen </a:t>
            </a:r>
            <a:r>
              <a:rPr lang="en-US" sz="2200" dirty="0"/>
              <a:t>and for all information necessary to complete a transaction.</a:t>
            </a:r>
          </a:p>
          <a:p>
            <a:pPr marL="685800" lvl="2"/>
            <a:r>
              <a:rPr lang="en-US" sz="2200" dirty="0"/>
              <a:t>Provide </a:t>
            </a:r>
            <a:r>
              <a:rPr lang="en-US" sz="2200" b="1" dirty="0"/>
              <a:t>Braille instructions </a:t>
            </a:r>
            <a:r>
              <a:rPr lang="en-US" sz="2200" dirty="0"/>
              <a:t>for initiating speech output.</a:t>
            </a:r>
          </a:p>
          <a:p>
            <a:pPr marL="685800" lvl="2"/>
            <a:r>
              <a:rPr lang="en-US" sz="2200" dirty="0"/>
              <a:t>Provide at least one mode that displays </a:t>
            </a:r>
            <a:r>
              <a:rPr lang="en-US" sz="2200" b="1" dirty="0"/>
              <a:t>characters in a sans serif font </a:t>
            </a:r>
            <a:r>
              <a:rPr lang="en-US" sz="2200" dirty="0"/>
              <a:t>and meets minimum height and contrast requirements.</a:t>
            </a:r>
          </a:p>
          <a:p>
            <a:endParaRPr lang="en-US" sz="2400" dirty="0"/>
          </a:p>
        </p:txBody>
      </p:sp>
      <p:sp>
        <p:nvSpPr>
          <p:cNvPr id="5" name="Slide Number Placeholder 4"/>
          <p:cNvSpPr>
            <a:spLocks noGrp="1"/>
          </p:cNvSpPr>
          <p:nvPr>
            <p:ph type="sldNum" sz="quarter" idx="4"/>
          </p:nvPr>
        </p:nvSpPr>
        <p:spPr/>
        <p:txBody>
          <a:bodyPr/>
          <a:lstStyle/>
          <a:p>
            <a:fld id="{2030EA8A-DA75-3443-B9EE-A63E33F4F203}" type="slidenum">
              <a:rPr lang="en-US" smtClean="0"/>
              <a:pPr/>
              <a:t>9</a:t>
            </a:fld>
            <a:endParaRPr lang="en-US" dirty="0"/>
          </a:p>
        </p:txBody>
      </p:sp>
      <p:sp>
        <p:nvSpPr>
          <p:cNvPr id="4" name="Footer Placeholder 3"/>
          <p:cNvSpPr>
            <a:spLocks noGrp="1"/>
          </p:cNvSpPr>
          <p:nvPr>
            <p:ph type="ftr" sz="quarter" idx="3"/>
          </p:nvPr>
        </p:nvSpPr>
        <p:spPr/>
        <p:txBody>
          <a:bodyPr/>
          <a:lstStyle/>
          <a:p>
            <a:r>
              <a:rPr lang="en-US"/>
              <a:t>levelaccess.com   </a:t>
            </a:r>
            <a:r>
              <a:rPr lang="en-US" b="1"/>
              <a:t> </a:t>
            </a:r>
            <a:r>
              <a:rPr lang="en-US" b="1">
                <a:solidFill>
                  <a:srgbClr val="5CD344"/>
                </a:solidFill>
              </a:rPr>
              <a:t>|</a:t>
            </a:r>
            <a:r>
              <a:rPr lang="en-US" b="1">
                <a:solidFill>
                  <a:srgbClr val="00D81A"/>
                </a:solidFill>
              </a:rPr>
              <a:t> </a:t>
            </a:r>
            <a:r>
              <a:rPr lang="en-US" b="1"/>
              <a:t>   </a:t>
            </a:r>
            <a:r>
              <a:rPr lang="en-US"/>
              <a:t>(</a:t>
            </a:r>
            <a:r>
              <a:rPr lang="de-DE"/>
              <a:t>800) 899-9659    </a:t>
            </a:r>
            <a:r>
              <a:rPr lang="en-US" b="1">
                <a:solidFill>
                  <a:srgbClr val="5CD344"/>
                </a:solidFill>
              </a:rPr>
              <a:t>|</a:t>
            </a:r>
            <a:r>
              <a:rPr lang="en-US"/>
              <a:t>    info@levelaccess.com</a:t>
            </a:r>
            <a:endParaRPr lang="en-US" dirty="0"/>
          </a:p>
        </p:txBody>
      </p:sp>
    </p:spTree>
    <p:extLst>
      <p:ext uri="{BB962C8B-B14F-4D97-AF65-F5344CB8AC3E}">
        <p14:creationId xmlns:p14="http://schemas.microsoft.com/office/powerpoint/2010/main" val="4091629570"/>
      </p:ext>
    </p:extLst>
  </p:cSld>
  <p:clrMapOvr>
    <a:masterClrMapping/>
  </p:clrMapOvr>
</p:sld>
</file>

<file path=ppt/theme/theme1.xml><?xml version="1.0" encoding="utf-8"?>
<a:theme xmlns:a="http://schemas.openxmlformats.org/drawingml/2006/main" name="Office Theme">
  <a:themeElements>
    <a:clrScheme name="Custom 2">
      <a:dk1>
        <a:srgbClr val="585858"/>
      </a:dk1>
      <a:lt1>
        <a:srgbClr val="FFFFFF"/>
      </a:lt1>
      <a:dk2>
        <a:srgbClr val="6B2B81"/>
      </a:dk2>
      <a:lt2>
        <a:srgbClr val="999999"/>
      </a:lt2>
      <a:accent1>
        <a:srgbClr val="552C9F"/>
      </a:accent1>
      <a:accent2>
        <a:srgbClr val="3359EC"/>
      </a:accent2>
      <a:accent3>
        <a:srgbClr val="5CD344"/>
      </a:accent3>
      <a:accent4>
        <a:srgbClr val="C11FE8"/>
      </a:accent4>
      <a:accent5>
        <a:srgbClr val="080281"/>
      </a:accent5>
      <a:accent6>
        <a:srgbClr val="EF6B11"/>
      </a:accent6>
      <a:hlink>
        <a:srgbClr val="2F10EA"/>
      </a:hlink>
      <a:folHlink>
        <a:srgbClr val="C90BA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PT Template 6_9 Wide Final 2017" id="{A4412C4F-513A-AA4E-B60A-F611C69F7FB7}" vid="{81EEA3D4-B559-C044-A742-E1A05CFF713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15749</TotalTime>
  <Words>2703</Words>
  <Application>Microsoft Macintosh PowerPoint</Application>
  <PresentationFormat>Widescreen</PresentationFormat>
  <Paragraphs>332</Paragraphs>
  <Slides>25</Slides>
  <Notes>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25</vt:i4>
      </vt:variant>
    </vt:vector>
  </HeadingPairs>
  <TitlesOfParts>
    <vt:vector size="30" baseType="lpstr">
      <vt:lpstr>ＭＳ Ｐゴシック</vt:lpstr>
      <vt:lpstr>Arial</vt:lpstr>
      <vt:lpstr>Arial Black</vt:lpstr>
      <vt:lpstr>Arial Regular</vt:lpstr>
      <vt:lpstr>Office Theme</vt:lpstr>
      <vt:lpstr>Innovative Accessibility Design for Hardware with Closed Functionality</vt:lpstr>
      <vt:lpstr>Agenda</vt:lpstr>
      <vt:lpstr>What is Closed Functionality?</vt:lpstr>
      <vt:lpstr>What is “Closed Functionality?”</vt:lpstr>
      <vt:lpstr>Closed Functionality Examples</vt:lpstr>
      <vt:lpstr>Accessibility Legal Requirements </vt:lpstr>
      <vt:lpstr>Closed Functionality Access in Laws </vt:lpstr>
      <vt:lpstr>Section 508 Refresh – Hardware</vt:lpstr>
      <vt:lpstr>Section 508 Refresh – Closed Functionality</vt:lpstr>
      <vt:lpstr>Accessible Design Examples</vt:lpstr>
      <vt:lpstr>Example #1: Government Field Office “Kiosk”</vt:lpstr>
      <vt:lpstr>Example #1: Blind Access to Kiosk</vt:lpstr>
      <vt:lpstr>Example #1: Low Vision Access to Kiosk</vt:lpstr>
      <vt:lpstr>Example #1: Mobility/Dexterity Access to Kiosk</vt:lpstr>
      <vt:lpstr>Example #1: Example Stack Considerations</vt:lpstr>
      <vt:lpstr>Example #2: Printer Manufacturer</vt:lpstr>
      <vt:lpstr>Example #2: Blind Access to Printer</vt:lpstr>
      <vt:lpstr>Example #2: Low Vision Access to Printer</vt:lpstr>
      <vt:lpstr>Example #2: Mobility/Dexterity Access to Printer</vt:lpstr>
      <vt:lpstr>Example #2: Example Stack Considerations</vt:lpstr>
      <vt:lpstr>Implications for Solution Providers</vt:lpstr>
      <vt:lpstr>Implications: Hardware Solution Lifecycle</vt:lpstr>
      <vt:lpstr>Q&amp;A and Resources</vt:lpstr>
      <vt:lpstr>Resources</vt:lpstr>
      <vt:lpstr>Thank You</vt:lpstr>
    </vt:vector>
  </TitlesOfParts>
  <Company/>
  <LinksUpToDate>false</LinksUpToDate>
  <SharedDoc>false</SharedDoc>
  <HyperlinksChanged>false</HyperlinksChanged>
  <AppVersion>16.0010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Tap To Add Title Lorem Ipsum</dc:title>
  <dc:creator>Bill Curtis-Davidson</dc:creator>
  <cp:lastModifiedBy>Kristin Heineman</cp:lastModifiedBy>
  <cp:revision>300</cp:revision>
  <cp:lastPrinted>2016-10-05T18:53:11Z</cp:lastPrinted>
  <dcterms:created xsi:type="dcterms:W3CDTF">2018-01-21T19:24:01Z</dcterms:created>
  <dcterms:modified xsi:type="dcterms:W3CDTF">2018-03-20T23:47:49Z</dcterms:modified>
</cp:coreProperties>
</file>